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82" r:id="rId2"/>
    <p:sldId id="410" r:id="rId3"/>
    <p:sldId id="283" r:id="rId4"/>
    <p:sldId id="392" r:id="rId5"/>
    <p:sldId id="351" r:id="rId6"/>
    <p:sldId id="409" r:id="rId7"/>
    <p:sldId id="393" r:id="rId8"/>
    <p:sldId id="394" r:id="rId9"/>
    <p:sldId id="368" r:id="rId10"/>
    <p:sldId id="266" r:id="rId11"/>
    <p:sldId id="370" r:id="rId12"/>
    <p:sldId id="371" r:id="rId13"/>
    <p:sldId id="395" r:id="rId14"/>
    <p:sldId id="383" r:id="rId15"/>
    <p:sldId id="268" r:id="rId16"/>
    <p:sldId id="396" r:id="rId17"/>
    <p:sldId id="352" r:id="rId18"/>
    <p:sldId id="398" r:id="rId19"/>
    <p:sldId id="399" r:id="rId20"/>
    <p:sldId id="385" r:id="rId21"/>
    <p:sldId id="281" r:id="rId22"/>
    <p:sldId id="270" r:id="rId23"/>
    <p:sldId id="272" r:id="rId24"/>
    <p:sldId id="273" r:id="rId25"/>
    <p:sldId id="275" r:id="rId26"/>
    <p:sldId id="279" r:id="rId27"/>
    <p:sldId id="278" r:id="rId28"/>
    <p:sldId id="269" r:id="rId29"/>
    <p:sldId id="401" r:id="rId30"/>
    <p:sldId id="402" r:id="rId31"/>
    <p:sldId id="411" r:id="rId32"/>
    <p:sldId id="403" r:id="rId33"/>
    <p:sldId id="404" r:id="rId34"/>
    <p:sldId id="405" r:id="rId35"/>
    <p:sldId id="406" r:id="rId36"/>
    <p:sldId id="412" r:id="rId37"/>
    <p:sldId id="318" r:id="rId38"/>
    <p:sldId id="413" r:id="rId39"/>
    <p:sldId id="355" r:id="rId40"/>
    <p:sldId id="328" r:id="rId41"/>
    <p:sldId id="329" r:id="rId42"/>
    <p:sldId id="330" r:id="rId43"/>
    <p:sldId id="331" r:id="rId44"/>
    <p:sldId id="334" r:id="rId45"/>
    <p:sldId id="335" r:id="rId46"/>
    <p:sldId id="336" r:id="rId47"/>
    <p:sldId id="339" r:id="rId48"/>
    <p:sldId id="338" r:id="rId49"/>
  </p:sldIdLst>
  <p:sldSz cx="9144000" cy="6858000" type="screen4x3"/>
  <p:notesSz cx="6858000" cy="9144000"/>
  <p:custDataLst>
    <p:tags r:id="rId51"/>
  </p:custData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CC"/>
    <a:srgbClr val="FFCCFF"/>
    <a:srgbClr val="CC0000"/>
    <a:srgbClr val="009900"/>
    <a:srgbClr val="3333FF"/>
    <a:srgbClr val="CC0066"/>
    <a:srgbClr val="008000"/>
    <a:srgbClr val="CC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5560" autoAdjust="0"/>
  </p:normalViewPr>
  <p:slideViewPr>
    <p:cSldViewPr>
      <p:cViewPr>
        <p:scale>
          <a:sx n="58" d="100"/>
          <a:sy n="58" d="100"/>
        </p:scale>
        <p:origin x="-1051" y="86"/>
      </p:cViewPr>
      <p:guideLst>
        <p:guide orient="horz" pos="2160"/>
        <p:guide pos="2880"/>
      </p:guideLst>
    </p:cSldViewPr>
  </p:slideViewPr>
  <p:outlineViewPr>
    <p:cViewPr>
      <p:scale>
        <a:sx n="33" d="100"/>
        <a:sy n="33" d="100"/>
      </p:scale>
      <p:origin x="0" y="1878"/>
    </p:cViewPr>
  </p:outlineViewPr>
  <p:notesTextViewPr>
    <p:cViewPr>
      <p:scale>
        <a:sx n="100" d="100"/>
        <a:sy n="100" d="100"/>
      </p:scale>
      <p:origin x="0" y="0"/>
    </p:cViewPr>
  </p:notesTextViewPr>
  <p:sorterViewPr>
    <p:cViewPr>
      <p:scale>
        <a:sx n="66" d="100"/>
        <a:sy n="66" d="100"/>
      </p:scale>
      <p:origin x="0" y="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563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C4007AB4-59C5-4E48-A34C-CF2883F6E0FD}" type="slidenum">
              <a:rPr lang="en-US" altLang="en-US"/>
              <a:pPr/>
              <a:t>‹#›</a:t>
            </a:fld>
            <a:endParaRPr lang="en-US" altLang="en-US"/>
          </a:p>
        </p:txBody>
      </p:sp>
    </p:spTree>
    <p:extLst>
      <p:ext uri="{BB962C8B-B14F-4D97-AF65-F5344CB8AC3E}">
        <p14:creationId xmlns:p14="http://schemas.microsoft.com/office/powerpoint/2010/main" val="1206704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8EE617A5-34D0-4156-B9B6-929275E8D378}" type="slidenum">
              <a:rPr lang="en-US" altLang="en-US" sz="1200"/>
              <a:pPr/>
              <a:t>10</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6E928BCB-F729-4FE5-8643-7CB6C1FE01F4}" type="slidenum">
              <a:rPr lang="en-US" altLang="en-US" sz="1200"/>
              <a:pPr/>
              <a:t>20</a:t>
            </a:fld>
            <a:endParaRPr lang="en-US" altLang="en-US" sz="1200"/>
          </a:p>
        </p:txBody>
      </p:sp>
      <p:sp>
        <p:nvSpPr>
          <p:cNvPr id="53251" name="Rectangle 2"/>
          <p:cNvSpPr>
            <a:spLocks noGrp="1" noRot="1" noChangeAspect="1" noChangeArrowheads="1" noTextEdit="1"/>
          </p:cNvSpPr>
          <p:nvPr>
            <p:ph type="sldImg"/>
          </p:nvPr>
        </p:nvSpPr>
        <p:spPr>
          <a:xfrm>
            <a:off x="1144588" y="687388"/>
            <a:ext cx="4570412" cy="3427412"/>
          </a:xfrm>
          <a:ln/>
        </p:spPr>
      </p:sp>
      <p:sp>
        <p:nvSpPr>
          <p:cNvPr id="53252" name="Rectangle 3"/>
          <p:cNvSpPr>
            <a:spLocks noGrp="1" noChangeArrowheads="1"/>
          </p:cNvSpPr>
          <p:nvPr>
            <p:ph type="body" idx="1"/>
          </p:nvPr>
        </p:nvSpPr>
        <p:spPr>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B22B9E76-93B5-4E4D-BF74-C7F05B1E962C}" type="slidenum">
              <a:rPr lang="en-US" altLang="en-US" sz="1200"/>
              <a:pPr/>
              <a:t>21</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7101600B-E9E6-4DC7-9987-725042BB082B}" type="slidenum">
              <a:rPr lang="en-US" altLang="en-US" sz="1200"/>
              <a:pPr/>
              <a:t>22</a:t>
            </a:fld>
            <a:endParaRPr lang="en-US" altLang="en-US" sz="1200"/>
          </a:p>
        </p:txBody>
      </p:sp>
      <p:sp>
        <p:nvSpPr>
          <p:cNvPr id="55299" name="Text Box 2"/>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latin typeface="Times New Roman" pitchFamily="18" charset="0"/>
            </a:endParaRPr>
          </a:p>
        </p:txBody>
      </p:sp>
      <p:sp>
        <p:nvSpPr>
          <p:cNvPr id="55300" name="Rectangle 3"/>
          <p:cNvSpPr>
            <a:spLocks noGrp="1" noChangeArrowheads="1"/>
          </p:cNvSpPr>
          <p:nvPr>
            <p:ph type="body"/>
          </p:nvPr>
        </p:nvSpPr>
        <p:spPr>
          <a:xfrm>
            <a:off x="685800" y="4343400"/>
            <a:ext cx="5483225"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fld id="{550E0874-8F94-4F52-943E-387A8EC2BCC5}" type="slidenum">
              <a:rPr lang="en-US" altLang="en-US" sz="1200"/>
              <a:pPr/>
              <a:t>28</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B3B83A8-872B-4563-8939-201E378F0B57}" type="slidenum">
              <a:rPr lang="en-US" altLang="en-US"/>
              <a:pPr/>
              <a:t>‹#›</a:t>
            </a:fld>
            <a:endParaRPr lang="en-US" altLang="en-US"/>
          </a:p>
        </p:txBody>
      </p:sp>
    </p:spTree>
    <p:extLst>
      <p:ext uri="{BB962C8B-B14F-4D97-AF65-F5344CB8AC3E}">
        <p14:creationId xmlns:p14="http://schemas.microsoft.com/office/powerpoint/2010/main" val="253283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1335345-9C0E-4592-A196-90AC30AE0D34}" type="slidenum">
              <a:rPr lang="en-US" altLang="en-US"/>
              <a:pPr/>
              <a:t>‹#›</a:t>
            </a:fld>
            <a:endParaRPr lang="en-US" altLang="en-US"/>
          </a:p>
        </p:txBody>
      </p:sp>
    </p:spTree>
    <p:extLst>
      <p:ext uri="{BB962C8B-B14F-4D97-AF65-F5344CB8AC3E}">
        <p14:creationId xmlns:p14="http://schemas.microsoft.com/office/powerpoint/2010/main" val="270142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049FFFC7-8633-43FA-AEB5-6E2243A24061}" type="slidenum">
              <a:rPr lang="en-US" altLang="en-US"/>
              <a:pPr/>
              <a:t>‹#›</a:t>
            </a:fld>
            <a:endParaRPr lang="en-US" altLang="en-US"/>
          </a:p>
        </p:txBody>
      </p:sp>
    </p:spTree>
    <p:extLst>
      <p:ext uri="{BB962C8B-B14F-4D97-AF65-F5344CB8AC3E}">
        <p14:creationId xmlns:p14="http://schemas.microsoft.com/office/powerpoint/2010/main" val="410750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1B4341D-13B6-4607-9116-6E3A3F4B3CFC}" type="slidenum">
              <a:rPr lang="en-US" altLang="en-US"/>
              <a:pPr/>
              <a:t>‹#›</a:t>
            </a:fld>
            <a:endParaRPr lang="en-US" altLang="en-US"/>
          </a:p>
        </p:txBody>
      </p:sp>
    </p:spTree>
    <p:extLst>
      <p:ext uri="{BB962C8B-B14F-4D97-AF65-F5344CB8AC3E}">
        <p14:creationId xmlns:p14="http://schemas.microsoft.com/office/powerpoint/2010/main" val="2206477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EFA932A-9F7A-4389-AE04-9415AB97AB55}" type="slidenum">
              <a:rPr lang="en-US" altLang="en-US"/>
              <a:pPr/>
              <a:t>‹#›</a:t>
            </a:fld>
            <a:endParaRPr lang="en-US" altLang="en-US"/>
          </a:p>
        </p:txBody>
      </p:sp>
    </p:spTree>
    <p:extLst>
      <p:ext uri="{BB962C8B-B14F-4D97-AF65-F5344CB8AC3E}">
        <p14:creationId xmlns:p14="http://schemas.microsoft.com/office/powerpoint/2010/main" val="256416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31F0FA8-34A0-4FD3-B8F6-3CFF30064164}" type="slidenum">
              <a:rPr lang="en-US" altLang="en-US"/>
              <a:pPr/>
              <a:t>‹#›</a:t>
            </a:fld>
            <a:endParaRPr lang="en-US" altLang="en-US"/>
          </a:p>
        </p:txBody>
      </p:sp>
    </p:spTree>
    <p:extLst>
      <p:ext uri="{BB962C8B-B14F-4D97-AF65-F5344CB8AC3E}">
        <p14:creationId xmlns:p14="http://schemas.microsoft.com/office/powerpoint/2010/main" val="184666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8B2F82-9BD6-41A2-9D74-E9B5EE5DDFC2}" type="slidenum">
              <a:rPr lang="en-US" altLang="en-US"/>
              <a:pPr/>
              <a:t>‹#›</a:t>
            </a:fld>
            <a:endParaRPr lang="en-US" altLang="en-US"/>
          </a:p>
        </p:txBody>
      </p:sp>
    </p:spTree>
    <p:extLst>
      <p:ext uri="{BB962C8B-B14F-4D97-AF65-F5344CB8AC3E}">
        <p14:creationId xmlns:p14="http://schemas.microsoft.com/office/powerpoint/2010/main" val="318711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75622BB-7DC4-4322-B93A-D5DB71D7F8B2}" type="slidenum">
              <a:rPr lang="en-US" altLang="en-US"/>
              <a:pPr/>
              <a:t>‹#›</a:t>
            </a:fld>
            <a:endParaRPr lang="en-US" altLang="en-US"/>
          </a:p>
        </p:txBody>
      </p:sp>
    </p:spTree>
    <p:extLst>
      <p:ext uri="{BB962C8B-B14F-4D97-AF65-F5344CB8AC3E}">
        <p14:creationId xmlns:p14="http://schemas.microsoft.com/office/powerpoint/2010/main" val="24481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09A8120-A296-43E8-8081-AA0822BA8AED}" type="slidenum">
              <a:rPr lang="en-US" altLang="en-US"/>
              <a:pPr/>
              <a:t>‹#›</a:t>
            </a:fld>
            <a:endParaRPr lang="en-US" altLang="en-US"/>
          </a:p>
        </p:txBody>
      </p:sp>
    </p:spTree>
    <p:extLst>
      <p:ext uri="{BB962C8B-B14F-4D97-AF65-F5344CB8AC3E}">
        <p14:creationId xmlns:p14="http://schemas.microsoft.com/office/powerpoint/2010/main" val="328310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427D0623-EE90-4ACA-94F9-7A1A444A9A2B}" type="slidenum">
              <a:rPr lang="en-US" altLang="en-US"/>
              <a:pPr/>
              <a:t>‹#›</a:t>
            </a:fld>
            <a:endParaRPr lang="en-US" altLang="en-US"/>
          </a:p>
        </p:txBody>
      </p:sp>
    </p:spTree>
    <p:extLst>
      <p:ext uri="{BB962C8B-B14F-4D97-AF65-F5344CB8AC3E}">
        <p14:creationId xmlns:p14="http://schemas.microsoft.com/office/powerpoint/2010/main" val="207454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A39DEAD-5BCE-443A-9442-42A1D6A76E21}" type="slidenum">
              <a:rPr lang="en-US" altLang="en-US"/>
              <a:pPr/>
              <a:t>‹#›</a:t>
            </a:fld>
            <a:endParaRPr lang="en-US" altLang="en-US"/>
          </a:p>
        </p:txBody>
      </p:sp>
    </p:spTree>
    <p:extLst>
      <p:ext uri="{BB962C8B-B14F-4D97-AF65-F5344CB8AC3E}">
        <p14:creationId xmlns:p14="http://schemas.microsoft.com/office/powerpoint/2010/main" val="227546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9246EFE-37F0-4FCD-A7B5-1D50A9B466DC}" type="slidenum">
              <a:rPr lang="en-US" altLang="en-US"/>
              <a:pPr/>
              <a:t>‹#›</a:t>
            </a:fld>
            <a:endParaRPr lang="en-US" altLang="en-US"/>
          </a:p>
        </p:txBody>
      </p:sp>
    </p:spTree>
    <p:extLst>
      <p:ext uri="{BB962C8B-B14F-4D97-AF65-F5344CB8AC3E}">
        <p14:creationId xmlns:p14="http://schemas.microsoft.com/office/powerpoint/2010/main" val="232706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83DEB16-6064-41F8-897E-EDEAF8423F95}" type="slidenum">
              <a:rPr lang="en-US" altLang="en-US"/>
              <a:pPr/>
              <a:t>‹#›</a:t>
            </a:fld>
            <a:endParaRPr lang="en-US" altLang="en-US"/>
          </a:p>
        </p:txBody>
      </p:sp>
    </p:spTree>
    <p:extLst>
      <p:ext uri="{BB962C8B-B14F-4D97-AF65-F5344CB8AC3E}">
        <p14:creationId xmlns:p14="http://schemas.microsoft.com/office/powerpoint/2010/main" val="2368360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6D878F5-EC53-465C-8FBD-59C7BBDE65A1}" type="slidenum">
              <a:rPr lang="en-US" altLang="en-US"/>
              <a:pPr/>
              <a:t>‹#›</a:t>
            </a:fld>
            <a:endParaRPr lang="en-US" altLang="en-US"/>
          </a:p>
        </p:txBody>
      </p:sp>
    </p:spTree>
    <p:extLst>
      <p:ext uri="{BB962C8B-B14F-4D97-AF65-F5344CB8AC3E}">
        <p14:creationId xmlns:p14="http://schemas.microsoft.com/office/powerpoint/2010/main" val="175650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C07A1CC-BFF7-4A02-A0CD-39780B46B6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hyperlink" Target="http://kenh14.vn/kham-pha/anh-huong-va-noi-dau-mang-ten-da-cam-20120726031532907.chn" TargetMode="Externa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vietnamnet.vn/vn/doi-song/ung-thu-quai-thai-vi-chat-bao-quan-thuc-pham-124169.html" TargetMode="Externa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8" Type="http://schemas.openxmlformats.org/officeDocument/2006/relationships/image" Target="../media/image64.gif"/><Relationship Id="rId3" Type="http://schemas.openxmlformats.org/officeDocument/2006/relationships/slide" Target="slide42.xml"/><Relationship Id="rId7" Type="http://schemas.openxmlformats.org/officeDocument/2006/relationships/slide" Target="slide46.xml"/><Relationship Id="rId2" Type="http://schemas.openxmlformats.org/officeDocument/2006/relationships/slide" Target="slide41.xml"/><Relationship Id="rId1" Type="http://schemas.openxmlformats.org/officeDocument/2006/relationships/slideLayout" Target="../slideLayouts/slideLayout2.xml"/><Relationship Id="rId6" Type="http://schemas.openxmlformats.org/officeDocument/2006/relationships/slide" Target="slide45.xml"/><Relationship Id="rId11" Type="http://schemas.openxmlformats.org/officeDocument/2006/relationships/slide" Target="slide29.xml"/><Relationship Id="rId5" Type="http://schemas.openxmlformats.org/officeDocument/2006/relationships/slide" Target="slide44.xml"/><Relationship Id="rId10" Type="http://schemas.openxmlformats.org/officeDocument/2006/relationships/image" Target="../media/image66.gif"/><Relationship Id="rId4" Type="http://schemas.openxmlformats.org/officeDocument/2006/relationships/slide" Target="slide43.xml"/><Relationship Id="rId9"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gif"/><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4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70.gif"/></Relationships>
</file>

<file path=ppt/slides/_rels/slide43.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71.gif"/><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image" Target="../media/image72.gif"/></Relationships>
</file>

<file path=ppt/slides/_rels/slide44.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image" Target="../media/image70.gif"/></Relationships>
</file>

<file path=ppt/slides/_rels/slide4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64.gif"/><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image" Target="../media/image75.wmf"/></Relationships>
</file>

<file path=ppt/slides/_rels/slide46.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74.gif"/><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image" Target="../media/image72.gif"/></Relationships>
</file>

<file path=ppt/slides/_rels/slide4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image" Target="../media/image76.gif"/><Relationship Id="rId1" Type="http://schemas.openxmlformats.org/officeDocument/2006/relationships/slideLayout" Target="../slideLayouts/slideLayout2.xml"/><Relationship Id="rId4" Type="http://schemas.openxmlformats.org/officeDocument/2006/relationships/image" Target="../media/image78.gif"/></Relationships>
</file>

<file path=ppt/slides/_rels/slide48.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gif"/><Relationship Id="rId1" Type="http://schemas.openxmlformats.org/officeDocument/2006/relationships/slideLayout" Target="../slideLayouts/slideLayout7.xml"/><Relationship Id="rId5" Type="http://schemas.openxmlformats.org/officeDocument/2006/relationships/image" Target="../media/image82.gif"/><Relationship Id="rId4" Type="http://schemas.openxmlformats.org/officeDocument/2006/relationships/image" Target="../media/image81.gi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8424" t="5516" r="4509" b="3343"/>
          <a:stretch>
            <a:fillRect/>
          </a:stretch>
        </p:blipFill>
        <p:spPr bwMode="auto">
          <a:xfrm>
            <a:off x="-228600" y="0"/>
            <a:ext cx="955516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181600"/>
            <a:ext cx="13652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WaterLily-02-june"/>
          <p:cNvPicPr>
            <a:picLocks noChangeAspect="1" noChangeArrowheads="1" noCrop="1"/>
          </p:cNvPicPr>
          <p:nvPr/>
        </p:nvPicPr>
        <p:blipFill>
          <a:blip r:embed="rId3">
            <a:lum bright="4000"/>
            <a:extLst>
              <a:ext uri="{28A0092B-C50C-407E-A947-70E740481C1C}">
                <a14:useLocalDpi xmlns:a14="http://schemas.microsoft.com/office/drawing/2010/main" val="0"/>
              </a:ext>
            </a:extLst>
          </a:blip>
          <a:srcRect/>
          <a:stretch>
            <a:fillRect/>
          </a:stretch>
        </p:blipFill>
        <p:spPr bwMode="auto">
          <a:xfrm>
            <a:off x="2514600" y="5105400"/>
            <a:ext cx="13652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5105400"/>
            <a:ext cx="13652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WaterLily-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05400"/>
            <a:ext cx="136525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1" name="WordArt 7"/>
          <p:cNvSpPr>
            <a:spLocks noChangeArrowheads="1" noChangeShapeType="1" noTextEdit="1"/>
          </p:cNvSpPr>
          <p:nvPr/>
        </p:nvSpPr>
        <p:spPr bwMode="auto">
          <a:xfrm>
            <a:off x="533400" y="1295400"/>
            <a:ext cx="7735888" cy="1676400"/>
          </a:xfrm>
          <a:prstGeom prst="rect">
            <a:avLst/>
          </a:prstGeom>
        </p:spPr>
        <p:txBody>
          <a:bodyPr wrap="none" fromWordArt="1">
            <a:prstTxWarp prst="textPlain">
              <a:avLst>
                <a:gd name="adj" fmla="val 49065"/>
              </a:avLst>
            </a:prstTxWarp>
          </a:bodyPr>
          <a:lstStyle/>
          <a:p>
            <a:pPr algn="ctr"/>
            <a:endParaRPr lang="en-NZ" sz="4400" kern="10">
              <a:ln w="9525">
                <a:solidFill>
                  <a:srgbClr val="0000FF"/>
                </a:solidFill>
                <a:round/>
                <a:headEnd/>
                <a:tailEnd/>
              </a:ln>
              <a:solidFill>
                <a:srgbClr val="FF99CC"/>
              </a:solidFill>
              <a:effectLst>
                <a:outerShdw dist="53882" dir="2700000" algn="ctr" rotWithShape="0">
                  <a:srgbClr val="9999FF">
                    <a:alpha val="79999"/>
                  </a:srgbClr>
                </a:outerShdw>
              </a:effectLst>
              <a:latin typeface="VNI-Times"/>
            </a:endParaRPr>
          </a:p>
        </p:txBody>
      </p:sp>
      <p:pic>
        <p:nvPicPr>
          <p:cNvPr id="4104" name="Picture 8" descr="Fireworks-07-jun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3038" y="0"/>
            <a:ext cx="13509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Fireworks-06-jun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16525"/>
            <a:ext cx="15240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1"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905000" y="5029200"/>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90600" y="1068388"/>
            <a:ext cx="27432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410200" y="18288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2362200" y="3352800"/>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533400" y="609600"/>
            <a:ext cx="12001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2111829"/>
            <a:ext cx="7470775" cy="1754326"/>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3600" b="1" dirty="0" smtClean="0">
                <a:solidFill>
                  <a:srgbClr val="008000"/>
                </a:solidFill>
                <a:latin typeface="Times New Roman" pitchFamily="18" charset="0"/>
                <a:cs typeface="Times New Roman" pitchFamily="18" charset="0"/>
              </a:rPr>
              <a:t>BÀI </a:t>
            </a:r>
            <a:r>
              <a:rPr lang="en-US" altLang="en-US" sz="3600" b="1" dirty="0">
                <a:solidFill>
                  <a:srgbClr val="008000"/>
                </a:solidFill>
                <a:latin typeface="Times New Roman" pitchFamily="18" charset="0"/>
                <a:cs typeface="Times New Roman" pitchFamily="18" charset="0"/>
              </a:rPr>
              <a:t>15: PHÒNG, NGỪA TAI NẠN VŨ KHÍ, CHÁY </a:t>
            </a:r>
            <a:r>
              <a:rPr lang="en-US" altLang="en-US" sz="3600" b="1" dirty="0" smtClean="0">
                <a:solidFill>
                  <a:srgbClr val="008000"/>
                </a:solidFill>
                <a:latin typeface="Times New Roman" pitchFamily="18" charset="0"/>
                <a:cs typeface="Times New Roman" pitchFamily="18" charset="0"/>
              </a:rPr>
              <a:t>NỔ</a:t>
            </a:r>
          </a:p>
          <a:p>
            <a:pPr algn="ctr" eaLnBrk="1" hangingPunct="1"/>
            <a:r>
              <a:rPr lang="en-US" altLang="en-US" sz="3600" b="1" dirty="0" smtClean="0">
                <a:solidFill>
                  <a:srgbClr val="008000"/>
                </a:solidFill>
                <a:latin typeface="Times New Roman" pitchFamily="18" charset="0"/>
                <a:cs typeface="Times New Roman" pitchFamily="18" charset="0"/>
              </a:rPr>
              <a:t>VÀ </a:t>
            </a:r>
            <a:r>
              <a:rPr lang="en-US" altLang="en-US" sz="3600" b="1" dirty="0">
                <a:solidFill>
                  <a:srgbClr val="008000"/>
                </a:solidFill>
                <a:latin typeface="Times New Roman" pitchFamily="18" charset="0"/>
                <a:cs typeface="Times New Roman" pitchFamily="18" charset="0"/>
              </a:rPr>
              <a:t>CÁC CHẤT ĐỘC HẠI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repeatCount="indefinite" fill="hold" grpId="0" nodeType="afterEffect" nodePh="1">
                                  <p:stCondLst>
                                    <p:cond delay="0"/>
                                  </p:stCondLst>
                                  <p:endCondLst>
                                    <p:cond evt="begin" delay="0">
                                      <p:tn val="5"/>
                                    </p:cond>
                                  </p:endCondLst>
                                  <p:childTnLst>
                                    <p:animClr clrSpc="hsl" dir="cw">
                                      <p:cBhvr override="childStyle">
                                        <p:cTn id="6" dur="500" fill="hold"/>
                                        <p:tgtEl>
                                          <p:spTgt spid="144391"/>
                                        </p:tgtEl>
                                        <p:attrNameLst>
                                          <p:attrName>style.color</p:attrName>
                                        </p:attrNameLst>
                                      </p:cBhvr>
                                      <p:by>
                                        <p:hsl h="7200000" s="0" l="0"/>
                                      </p:by>
                                    </p:animClr>
                                    <p:animClr clrSpc="hsl" dir="cw">
                                      <p:cBhvr>
                                        <p:cTn id="7" dur="500" fill="hold"/>
                                        <p:tgtEl>
                                          <p:spTgt spid="144391"/>
                                        </p:tgtEl>
                                        <p:attrNameLst>
                                          <p:attrName>fillcolor</p:attrName>
                                        </p:attrNameLst>
                                      </p:cBhvr>
                                      <p:by>
                                        <p:hsl h="7200000" s="0" l="0"/>
                                      </p:by>
                                    </p:animClr>
                                    <p:animClr clrSpc="hsl" dir="cw">
                                      <p:cBhvr>
                                        <p:cTn id="8" dur="500" fill="hold"/>
                                        <p:tgtEl>
                                          <p:spTgt spid="144391"/>
                                        </p:tgtEl>
                                        <p:attrNameLst>
                                          <p:attrName>stroke.color</p:attrName>
                                        </p:attrNameLst>
                                      </p:cBhvr>
                                      <p:by>
                                        <p:hsl h="7200000" s="0" l="0"/>
                                      </p:by>
                                    </p:animClr>
                                    <p:set>
                                      <p:cBhvr>
                                        <p:cTn id="9" dur="500" fill="hold"/>
                                        <p:tgtEl>
                                          <p:spTgt spid="1443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_1125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4191000" y="5867400"/>
            <a:ext cx="495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000" b="1">
                <a:solidFill>
                  <a:srgbClr val="0033CC"/>
                </a:solidFill>
                <a:latin typeface="Times New Roman" pitchFamily="18" charset="0"/>
              </a:rPr>
              <a:t>  </a:t>
            </a:r>
            <a:r>
              <a:rPr lang="en-US" altLang="en-US" sz="2200" b="1">
                <a:solidFill>
                  <a:srgbClr val="0033CC"/>
                </a:solidFill>
                <a:latin typeface="Times New Roman" pitchFamily="18" charset="0"/>
              </a:rPr>
              <a:t>Hồ Văn Lâm (Quảng Bình) bị cụt 2 chân, 1 tay và mù một mắt do bom mìn</a:t>
            </a:r>
          </a:p>
        </p:txBody>
      </p:sp>
      <p:pic>
        <p:nvPicPr>
          <p:cNvPr id="49156" name="Picture 4" descr="bech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4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 Box 5"/>
          <p:cNvSpPr txBox="1">
            <a:spLocks noChangeArrowheads="1"/>
          </p:cNvSpPr>
          <p:nvPr/>
        </p:nvSpPr>
        <p:spPr bwMode="auto">
          <a:xfrm>
            <a:off x="0" y="5943600"/>
            <a:ext cx="449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tLang="en-US" sz="2300" b="1">
                <a:solidFill>
                  <a:srgbClr val="0033CC"/>
                </a:solidFill>
                <a:latin typeface="Times New Roman" pitchFamily="18" charset="0"/>
              </a:rPr>
              <a:t>Tai nạn thương tâm</a:t>
            </a:r>
            <a:r>
              <a:rPr lang="en-US" altLang="en-US" sz="2300" b="1">
                <a:latin typeface="Times New Roman" pitchFamily="18" charset="0"/>
              </a:rPr>
              <a:t> </a:t>
            </a:r>
            <a:r>
              <a:rPr lang="en-US" altLang="en-US" sz="2300" b="1">
                <a:solidFill>
                  <a:srgbClr val="0000FF"/>
                </a:solidFill>
                <a:latin typeface="Times New Roman" pitchFamily="18" charset="0"/>
              </a:rPr>
              <a:t>do bom mìn</a:t>
            </a:r>
            <a:r>
              <a:rPr lang="en-US" altLang="en-US" sz="2400" b="1">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Effect transition="in" filter="checkerboard(across)">
                                      <p:cBhvr>
                                        <p:cTn id="7" dur="500"/>
                                        <p:tgtEl>
                                          <p:spTgt spid="4915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9157"/>
                                        </p:tgtEl>
                                        <p:attrNameLst>
                                          <p:attrName>style.visibility</p:attrName>
                                        </p:attrNameLst>
                                      </p:cBhvr>
                                      <p:to>
                                        <p:strVal val="visible"/>
                                      </p:to>
                                    </p:set>
                                    <p:animEffect transition="in" filter="checkerboard(across)">
                                      <p:cBhvr>
                                        <p:cTn id="11" dur="500"/>
                                        <p:tgtEl>
                                          <p:spTgt spid="49157"/>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49154"/>
                                        </p:tgtEl>
                                        <p:attrNameLst>
                                          <p:attrName>style.visibility</p:attrName>
                                        </p:attrNameLst>
                                      </p:cBhvr>
                                      <p:to>
                                        <p:strVal val="visible"/>
                                      </p:to>
                                    </p:set>
                                    <p:animEffect transition="in" filter="checkerboard(across)">
                                      <p:cBhvr>
                                        <p:cTn id="15" dur="500"/>
                                        <p:tgtEl>
                                          <p:spTgt spid="49154"/>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49155"/>
                                        </p:tgtEl>
                                        <p:attrNameLst>
                                          <p:attrName>style.visibility</p:attrName>
                                        </p:attrNameLst>
                                      </p:cBhvr>
                                      <p:to>
                                        <p:strVal val="visible"/>
                                      </p:to>
                                    </p:set>
                                    <p:animEffect transition="in" filter="checkerboard(across)">
                                      <p:cBhvr>
                                        <p:cTn id="19"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9746" name="Picture 2" descr="bom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763000" cy="434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9747" name="Text Box 3"/>
          <p:cNvSpPr txBox="1">
            <a:spLocks noChangeArrowheads="1"/>
          </p:cNvSpPr>
          <p:nvPr/>
        </p:nvSpPr>
        <p:spPr bwMode="auto">
          <a:xfrm>
            <a:off x="2819400" y="5500687"/>
            <a:ext cx="2895600" cy="51911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b="1" dirty="0" err="1">
                <a:solidFill>
                  <a:srgbClr val="000099"/>
                </a:solidFill>
                <a:latin typeface="Times New Roman" pitchFamily="18" charset="0"/>
              </a:rPr>
              <a:t>Đục</a:t>
            </a:r>
            <a:r>
              <a:rPr lang="en-US" altLang="en-US" b="1" dirty="0">
                <a:solidFill>
                  <a:srgbClr val="000099"/>
                </a:solidFill>
                <a:latin typeface="Times New Roman" pitchFamily="18" charset="0"/>
              </a:rPr>
              <a:t> </a:t>
            </a:r>
            <a:r>
              <a:rPr lang="en-US" altLang="en-US" b="1" dirty="0" err="1">
                <a:solidFill>
                  <a:srgbClr val="000099"/>
                </a:solidFill>
                <a:latin typeface="Times New Roman" pitchFamily="18" charset="0"/>
              </a:rPr>
              <a:t>bom</a:t>
            </a:r>
            <a:endParaRPr lang="en-US" altLang="en-US" b="1" dirty="0">
              <a:solidFill>
                <a:srgbClr val="000099"/>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box(in)">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box(in)">
                                      <p:cBhvr>
                                        <p:cTn id="12" dur="5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0771" name="Picture 3" descr="cua b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839200" cy="434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60772" name="Text Box 4"/>
          <p:cNvSpPr txBox="1">
            <a:spLocks noChangeArrowheads="1"/>
          </p:cNvSpPr>
          <p:nvPr/>
        </p:nvSpPr>
        <p:spPr bwMode="auto">
          <a:xfrm>
            <a:off x="3063240" y="5334000"/>
            <a:ext cx="2895600" cy="519113"/>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b="1">
                <a:solidFill>
                  <a:srgbClr val="000099"/>
                </a:solidFill>
                <a:latin typeface="Times New Roman" pitchFamily="18" charset="0"/>
              </a:rPr>
              <a:t>Cưa bom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box(in)">
                                      <p:cBhvr>
                                        <p:cTn id="7" dur="500"/>
                                        <p:tgtEl>
                                          <p:spTgt spid="1607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0772"/>
                                        </p:tgtEl>
                                        <p:attrNameLst>
                                          <p:attrName>style.visibility</p:attrName>
                                        </p:attrNameLst>
                                      </p:cBhvr>
                                      <p:to>
                                        <p:strVal val="visible"/>
                                      </p:to>
                                    </p:set>
                                    <p:animEffect transition="in" filter="box(in)">
                                      <p:cBhvr>
                                        <p:cTn id="12" dur="500"/>
                                        <p:tgtEl>
                                          <p:spTgt spid="16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200" y="1066800"/>
            <a:ext cx="3762375" cy="5638800"/>
          </a:xfrm>
        </p:spPr>
        <p:txBody>
          <a:bodyPr>
            <a:normAutofit/>
          </a:bodyPr>
          <a:lstStyle/>
          <a:p>
            <a:pPr>
              <a:lnSpc>
                <a:spcPct val="90000"/>
              </a:lnSpc>
              <a:buFont typeface="Wingdings" pitchFamily="2" charset="2"/>
              <a:buChar char="Ø"/>
            </a:pPr>
            <a:r>
              <a:rPr lang="en-US" altLang="en-US" dirty="0" err="1" smtClean="0">
                <a:latin typeface="Times New Roman" pitchFamily="18" charset="0"/>
                <a:cs typeface="Times New Roman" pitchFamily="18" charset="0"/>
              </a:rPr>
              <a:t>Ngày</a:t>
            </a:r>
            <a:r>
              <a:rPr lang="en-US" altLang="en-US" dirty="0" smtClean="0">
                <a:latin typeface="Times New Roman" pitchFamily="18" charset="0"/>
                <a:cs typeface="Times New Roman" pitchFamily="18" charset="0"/>
              </a:rPr>
              <a:t> 2/5/2003, </a:t>
            </a:r>
            <a:r>
              <a:rPr lang="en-US" altLang="en-US" dirty="0" err="1" smtClean="0">
                <a:latin typeface="Times New Roman" pitchFamily="18" charset="0"/>
                <a:cs typeface="Times New Roman" pitchFamily="18" charset="0"/>
              </a:rPr>
              <a:t>xe</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khách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số</a:t>
            </a:r>
            <a:r>
              <a:rPr lang="en-US" altLang="en-US" dirty="0" smtClean="0">
                <a:latin typeface="Times New Roman" pitchFamily="18" charset="0"/>
                <a:cs typeface="Times New Roman" pitchFamily="18" charset="0"/>
              </a:rPr>
              <a:t> 29H-6538 </a:t>
            </a:r>
            <a:r>
              <a:rPr lang="en-US" altLang="en-US" dirty="0" err="1" smtClean="0">
                <a:latin typeface="Times New Roman" pitchFamily="18" charset="0"/>
                <a:cs typeface="Times New Roman" pitchFamily="18" charset="0"/>
              </a:rPr>
              <a:t>bỗng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nhiên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bốc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cháy</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tại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khu</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chợ</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thôn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Đại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Bái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xã</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Đại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Bái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huyện</a:t>
            </a:r>
            <a:r>
              <a:rPr lang="en-US" altLang="en-US" dirty="0" smtClean="0">
                <a:latin typeface="Times New Roman" pitchFamily="18" charset="0"/>
                <a:cs typeface="Times New Roman" pitchFamily="18" charset="0"/>
              </a:rPr>
              <a:t> Gia </a:t>
            </a:r>
            <a:r>
              <a:rPr lang="en-US" altLang="en-US" dirty="0" err="1" smtClean="0">
                <a:latin typeface="Times New Roman" pitchFamily="18" charset="0"/>
                <a:cs typeface="Times New Roman" pitchFamily="18" charset="0"/>
              </a:rPr>
              <a:t>Bình</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Khi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điều</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tra</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thì</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nguyên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nhân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là</a:t>
            </a:r>
            <a:r>
              <a:rPr lang="en-US" altLang="en-US" dirty="0" smtClean="0">
                <a:latin typeface="Times New Roman" pitchFamily="18" charset="0"/>
                <a:cs typeface="Times New Roman" pitchFamily="18" charset="0"/>
              </a:rPr>
              <a:t> do </a:t>
            </a:r>
            <a:r>
              <a:rPr lang="en-US" altLang="en-US" dirty="0" err="1" smtClean="0">
                <a:latin typeface="Times New Roman" pitchFamily="18" charset="0"/>
                <a:cs typeface="Times New Roman" pitchFamily="18" charset="0"/>
              </a:rPr>
              <a:t>trên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xe</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có</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chở</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thuốc</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súng</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đã</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làm</a:t>
            </a:r>
            <a:r>
              <a:rPr lang="en-US" altLang="en-US" dirty="0" smtClean="0">
                <a:latin typeface="Times New Roman" pitchFamily="18" charset="0"/>
                <a:cs typeface="Times New Roman" pitchFamily="18" charset="0"/>
              </a:rPr>
              <a:t> 88 </a:t>
            </a:r>
            <a:r>
              <a:rPr lang="en-US" altLang="en-US" dirty="0" err="1" smtClean="0">
                <a:latin typeface="Times New Roman" pitchFamily="18" charset="0"/>
                <a:cs typeface="Times New Roman" pitchFamily="18" charset="0"/>
              </a:rPr>
              <a:t>người</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bị</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nạn</a:t>
            </a:r>
            <a:r>
              <a:rPr lang="en-US" altLang="en-US" dirty="0" smtClean="0">
                <a:latin typeface="Times New Roman" pitchFamily="18" charset="0"/>
                <a:cs typeface="Times New Roman" pitchFamily="18" charset="0"/>
              </a:rPr>
              <a:t>.</a:t>
            </a:r>
          </a:p>
          <a:p>
            <a:pPr>
              <a:lnSpc>
                <a:spcPct val="90000"/>
              </a:lnSpc>
              <a:buFontTx/>
              <a:buNone/>
            </a:pPr>
            <a:endParaRPr lang="en-US" altLang="en-US" dirty="0" smtClean="0">
              <a:latin typeface="Times New Roman" pitchFamily="18" charset="0"/>
              <a:cs typeface="Times New Roman" pitchFamily="18" charset="0"/>
            </a:endParaRPr>
          </a:p>
        </p:txBody>
      </p:sp>
      <p:sp>
        <p:nvSpPr>
          <p:cNvPr id="8" name="Arrow: Right 7"/>
          <p:cNvSpPr/>
          <p:nvPr/>
        </p:nvSpPr>
        <p:spPr>
          <a:xfrm>
            <a:off x="3429000" y="3067594"/>
            <a:ext cx="609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endParaRPr lang="en-US" altLang="en-US">
              <a:solidFill>
                <a:srgbClr val="FFFF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40805"/>
            <a:ext cx="5029200" cy="3510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0"/>
            <a:ext cx="8229600" cy="1143000"/>
          </a:xfrm>
        </p:spPr>
        <p:txBody>
          <a:bodyPr>
            <a:normAutofit/>
          </a:bodyPr>
          <a:lstStyle/>
          <a:p>
            <a:pPr>
              <a:tabLst>
                <a:tab pos="396875" algn="l"/>
              </a:tabLst>
            </a:pPr>
            <a:r>
              <a:rPr lang="en-US" altLang="en-US" sz="4000" b="1" dirty="0" smtClean="0">
                <a:solidFill>
                  <a:srgbClr val="000099"/>
                </a:solidFill>
                <a:effectLst>
                  <a:outerShdw blurRad="38100" dist="38100" dir="2700000" algn="tl">
                    <a:srgbClr val="C0C0C0"/>
                  </a:outerShdw>
                </a:effectLst>
                <a:latin typeface="Constantia" pitchFamily="18" charset="0"/>
              </a:rPr>
              <a:t> Tai </a:t>
            </a:r>
            <a:r>
              <a:rPr lang="en-US" altLang="en-US" sz="4000" b="1" dirty="0" err="1" smtClean="0">
                <a:solidFill>
                  <a:srgbClr val="000099"/>
                </a:solidFill>
                <a:effectLst>
                  <a:outerShdw blurRad="38100" dist="38100" dir="2700000" algn="tl">
                    <a:srgbClr val="C0C0C0"/>
                  </a:outerShdw>
                </a:effectLst>
                <a:latin typeface="Constantia" pitchFamily="18" charset="0"/>
              </a:rPr>
              <a:t>nạn</a:t>
            </a:r>
            <a:r>
              <a:rPr lang="en-US" altLang="en-US" sz="4000" b="1" dirty="0" smtClean="0">
                <a:solidFill>
                  <a:srgbClr val="000099"/>
                </a:solidFill>
                <a:effectLst>
                  <a:outerShdw blurRad="38100" dist="38100" dir="2700000" algn="tl">
                    <a:srgbClr val="C0C0C0"/>
                  </a:outerShdw>
                </a:effectLst>
                <a:latin typeface="Constantia" pitchFamily="18" charset="0"/>
              </a:rPr>
              <a:t> </a:t>
            </a:r>
            <a:r>
              <a:rPr lang="en-US" altLang="en-US" sz="4000" b="1" dirty="0" err="1" smtClean="0">
                <a:solidFill>
                  <a:srgbClr val="000099"/>
                </a:solidFill>
                <a:effectLst>
                  <a:outerShdw blurRad="38100" dist="38100" dir="2700000" algn="tl">
                    <a:srgbClr val="C0C0C0"/>
                  </a:outerShdw>
                </a:effectLst>
                <a:latin typeface="Constantia" pitchFamily="18" charset="0"/>
              </a:rPr>
              <a:t>cháy</a:t>
            </a:r>
            <a:r>
              <a:rPr lang="en-US" altLang="en-US" sz="4000" b="1" dirty="0" smtClean="0">
                <a:solidFill>
                  <a:srgbClr val="000099"/>
                </a:solidFill>
                <a:effectLst>
                  <a:outerShdw blurRad="38100" dist="38100" dir="2700000" algn="tl">
                    <a:srgbClr val="C0C0C0"/>
                  </a:outerShdw>
                </a:effectLst>
                <a:latin typeface="Constantia" pitchFamily="18" charset="0"/>
              </a:rPr>
              <a:t> </a:t>
            </a:r>
            <a:r>
              <a:rPr lang="en-US" altLang="en-US" sz="4000" b="1" dirty="0" err="1" smtClean="0">
                <a:solidFill>
                  <a:srgbClr val="000099"/>
                </a:solidFill>
                <a:effectLst>
                  <a:outerShdw blurRad="38100" dist="38100" dir="2700000" algn="tl">
                    <a:srgbClr val="C0C0C0"/>
                  </a:outerShdw>
                </a:effectLst>
                <a:latin typeface="Constantia" pitchFamily="18" charset="0"/>
              </a:rPr>
              <a:t>nổ</a:t>
            </a:r>
            <a:r>
              <a:rPr lang="en-US" altLang="en-US" sz="4000" b="1" dirty="0" smtClean="0">
                <a:solidFill>
                  <a:srgbClr val="000099"/>
                </a:solidFill>
                <a:effectLst>
                  <a:outerShdw blurRad="38100" dist="38100" dir="2700000" algn="tl">
                    <a:srgbClr val="C0C0C0"/>
                  </a:outerShdw>
                </a:effectLst>
                <a:latin typeface="Constantia"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xit" presetSubtype="32" fill="hold" nodeType="clickEffect">
                                  <p:stCondLst>
                                    <p:cond delay="0"/>
                                  </p:stCondLst>
                                  <p:childTnLst>
                                    <p:animEffect transition="out" filter="circle(out)">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par>
                                <p:cTn id="24" presetID="42" presetClass="exit" presetSubtype="0" fill="hold" nodeType="withEffect">
                                  <p:stCondLst>
                                    <p:cond delay="0"/>
                                  </p:stCondLst>
                                  <p:childTnLst>
                                    <p:animEffect transition="out" filter="fade">
                                      <p:cBhvr>
                                        <p:cTn id="25" dur="1000"/>
                                        <p:tgtEl>
                                          <p:spTgt spid="7">
                                            <p:txEl>
                                              <p:pRg st="0" end="0"/>
                                            </p:txEl>
                                          </p:spTgt>
                                        </p:tgtEl>
                                      </p:cBhvr>
                                    </p:animEffect>
                                    <p:anim calcmode="lin" valueType="num">
                                      <p:cBhvr>
                                        <p:cTn id="26"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27" dur="1000"/>
                                        <p:tgtEl>
                                          <p:spTgt spid="7">
                                            <p:txEl>
                                              <p:pRg st="0" end="0"/>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7">
                                            <p:txEl>
                                              <p:pRg st="0" end="0"/>
                                            </p:txEl>
                                          </p:spTgt>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9"/>
                                        </p:tgtEl>
                                        <p:attrNameLst>
                                          <p:attrName>ppt_x</p:attrName>
                                        </p:attrNameLst>
                                      </p:cBhvr>
                                      <p:tavLst>
                                        <p:tav tm="0">
                                          <p:val>
                                            <p:strVal val="ppt_x"/>
                                          </p:val>
                                        </p:tav>
                                        <p:tav tm="100000">
                                          <p:val>
                                            <p:strVal val="ppt_x"/>
                                          </p:val>
                                        </p:tav>
                                      </p:tavLst>
                                    </p:anim>
                                    <p:anim calcmode="lin" valueType="num">
                                      <p:cBhvr additive="base">
                                        <p:cTn id="42" dur="500"/>
                                        <p:tgtEl>
                                          <p:spTgt spid="9"/>
                                        </p:tgtEl>
                                        <p:attrNameLst>
                                          <p:attrName>ppt_y</p:attrName>
                                        </p:attrNameLst>
                                      </p:cBhvr>
                                      <p:tavLst>
                                        <p:tav tm="0">
                                          <p:val>
                                            <p:strVal val="ppt_y"/>
                                          </p:val>
                                        </p:tav>
                                        <p:tav tm="100000">
                                          <p:val>
                                            <p:strVal val="1+ppt_h/2"/>
                                          </p:val>
                                        </p:tav>
                                      </p:tavLst>
                                    </p:anim>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5347" name="Group 3"/>
          <p:cNvGraphicFramePr>
            <a:graphicFrameLocks noGrp="1"/>
          </p:cNvGraphicFramePr>
          <p:nvPr>
            <p:ph idx="1"/>
          </p:nvPr>
        </p:nvGraphicFramePr>
        <p:xfrm>
          <a:off x="76200" y="1447800"/>
          <a:ext cx="9067800" cy="3981451"/>
        </p:xfrm>
        <a:graphic>
          <a:graphicData uri="http://schemas.openxmlformats.org/drawingml/2006/table">
            <a:tbl>
              <a:tblPr/>
              <a:tblGrid>
                <a:gridCol w="1317625"/>
                <a:gridCol w="1008063"/>
                <a:gridCol w="2246312"/>
                <a:gridCol w="4495800"/>
              </a:tblGrid>
              <a:tr h="695325">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smtClean="0">
                          <a:ln>
                            <a:noFill/>
                          </a:ln>
                          <a:solidFill>
                            <a:srgbClr val="0000FF"/>
                          </a:solidFill>
                          <a:effectLst/>
                          <a:latin typeface="Arial" charset="0"/>
                        </a:rPr>
                        <a:t>Năm</a:t>
                      </a:r>
                      <a:endParaRPr kumimoji="0" lang="en-US" altLang="en-US" sz="1800" b="1" i="0" u="none" strike="noStrike" cap="none" normalizeH="0" baseline="0" dirty="0" smtClean="0">
                        <a:ln>
                          <a:noFill/>
                        </a:ln>
                        <a:solidFill>
                          <a:srgbClr val="0000FF"/>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smtClean="0">
                          <a:ln>
                            <a:noFill/>
                          </a:ln>
                          <a:solidFill>
                            <a:srgbClr val="0000FF"/>
                          </a:solidFill>
                          <a:effectLst/>
                          <a:latin typeface="Arial" charset="0"/>
                        </a:rPr>
                        <a:t>Số</a:t>
                      </a: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vụ</a:t>
                      </a:r>
                      <a:endParaRPr kumimoji="0" lang="en-US" altLang="en-US" sz="1800" b="1" i="0" u="none" strike="noStrike" cap="none" normalizeH="0" baseline="0" dirty="0" smtClean="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err="1" smtClean="0">
                          <a:ln>
                            <a:noFill/>
                          </a:ln>
                          <a:solidFill>
                            <a:srgbClr val="0000FF"/>
                          </a:solidFill>
                          <a:effectLst/>
                          <a:latin typeface="Arial" charset="0"/>
                        </a:rPr>
                        <a:t>Thiệt</a:t>
                      </a: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hại</a:t>
                      </a: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tài</a:t>
                      </a: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sản</a:t>
                      </a: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triệu</a:t>
                      </a: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đồng</a:t>
                      </a:r>
                      <a:r>
                        <a:rPr kumimoji="0" lang="en-US" altLang="en-US" sz="1800" b="1" i="0" u="none" strike="noStrike" cap="none" normalizeH="0" baseline="0" dirty="0" smtClean="0">
                          <a:ln>
                            <a:noFill/>
                          </a:ln>
                          <a:solidFill>
                            <a:srgbClr val="0000FF"/>
                          </a:solidFill>
                          <a:effectLst/>
                          <a:latin typeface="Arial" charset="0"/>
                        </a:rPr>
                        <a: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dirty="0" smtClean="0">
                        <a:ln>
                          <a:noFill/>
                        </a:ln>
                        <a:solidFill>
                          <a:srgbClr val="0000FF"/>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Nguyên</a:t>
                      </a:r>
                      <a:r>
                        <a:rPr kumimoji="0" lang="en-US" altLang="en-US" sz="1800" b="1" i="0" u="none" strike="noStrike" cap="none" normalizeH="0" baseline="0" dirty="0" smtClean="0">
                          <a:ln>
                            <a:noFill/>
                          </a:ln>
                          <a:solidFill>
                            <a:srgbClr val="0000FF"/>
                          </a:solidFill>
                          <a:effectLst/>
                          <a:latin typeface="Arial" charset="0"/>
                        </a:rPr>
                        <a:t> </a:t>
                      </a:r>
                      <a:r>
                        <a:rPr kumimoji="0" lang="en-US" altLang="en-US" sz="1800" b="1" i="0" u="none" strike="noStrike" cap="none" normalizeH="0" baseline="0" dirty="0" err="1" smtClean="0">
                          <a:ln>
                            <a:noFill/>
                          </a:ln>
                          <a:solidFill>
                            <a:srgbClr val="0000FF"/>
                          </a:solidFill>
                          <a:effectLst/>
                          <a:latin typeface="Arial" charset="0"/>
                        </a:rPr>
                        <a:t>nhân</a:t>
                      </a:r>
                      <a:endParaRPr kumimoji="0" lang="en-US" altLang="en-US" sz="1800" b="1" i="0" u="none" strike="noStrike" cap="none" normalizeH="0" baseline="0" dirty="0" smtClean="0">
                        <a:ln>
                          <a:noFill/>
                        </a:ln>
                        <a:solidFill>
                          <a:srgbClr val="0000FF"/>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2000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1139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111.400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rPr>
                        <a:t>Sơ suất, bất cẩn, chập điện, vi phạm PCCC, </a:t>
                      </a:r>
                      <a:r>
                        <a:rPr kumimoji="0" lang="en-US" altLang="en-US" sz="1800" b="1" i="0" u="none" strike="noStrike" cap="none" normalizeH="0" baseline="0" smtClean="0">
                          <a:ln>
                            <a:noFill/>
                          </a:ln>
                          <a:solidFill>
                            <a:schemeClr val="tx1"/>
                          </a:solidFill>
                          <a:effectLst/>
                          <a:latin typeface="Arial" charset="0"/>
                        </a:rPr>
                        <a:t>sự cố kỹ thuật,…</a:t>
                      </a:r>
                      <a:endParaRPr kumimoji="0" lang="en-US" alt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2001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1292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303.350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rPr>
                        <a:t>Sơ suất, bất cẩn, chập điện, vi phạm PCCC, </a:t>
                      </a:r>
                      <a:r>
                        <a:rPr kumimoji="0" lang="en-US" altLang="en-US" sz="1800" b="1" i="0" u="none" strike="noStrike" cap="none" normalizeH="0" baseline="0" smtClean="0">
                          <a:ln>
                            <a:noFill/>
                          </a:ln>
                          <a:solidFill>
                            <a:schemeClr val="tx1"/>
                          </a:solidFill>
                          <a:effectLst/>
                          <a:latin typeface="Arial" charset="0"/>
                        </a:rPr>
                        <a:t>sự cố kỹ thuật,…</a:t>
                      </a:r>
                      <a:endParaRPr kumimoji="0" lang="en-US" alt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2002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smtClean="0">
                        <a:ln>
                          <a:noFill/>
                        </a:ln>
                        <a:solidFill>
                          <a:schemeClr val="tx1"/>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1267</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207.860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rPr>
                        <a:t>Sơ suất, bất cẩn, chập điện, vi phạm PCCC, </a:t>
                      </a:r>
                      <a:r>
                        <a:rPr kumimoji="0" lang="en-US" altLang="en-US" sz="1800" b="1" i="0" u="none" strike="noStrike" cap="none" normalizeH="0" baseline="0" smtClean="0">
                          <a:ln>
                            <a:noFill/>
                          </a:ln>
                          <a:solidFill>
                            <a:schemeClr val="tx1"/>
                          </a:solidFill>
                          <a:effectLst/>
                          <a:latin typeface="Arial" charset="0"/>
                        </a:rPr>
                        <a:t>sự cố kỹ thuật,…</a:t>
                      </a:r>
                      <a:endParaRPr kumimoji="0" lang="en-US" alt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498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66"/>
                          </a:solidFill>
                          <a:effectLst/>
                          <a:latin typeface="Arial" charset="0"/>
                        </a:rPr>
                        <a:t>2011</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66"/>
                          </a:solidFill>
                          <a:effectLst/>
                          <a:latin typeface="Arial" charset="0"/>
                        </a:rPr>
                        <a:t>962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rgbClr val="FF0066"/>
                          </a:solidFill>
                          <a:effectLst/>
                          <a:latin typeface="Arial" charset="0"/>
                        </a:rPr>
                        <a:t>321,6 tỷ đồng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charset="0"/>
                        </a:rPr>
                        <a:t>Rò rỉ gas, hóa chất, chập điện chiếm 80 %,…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Đồng tháp                  2010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12</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Arial" charset="0"/>
                        </a:rPr>
                        <a:t>78.000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err="1" smtClean="0">
                          <a:ln>
                            <a:noFill/>
                          </a:ln>
                          <a:solidFill>
                            <a:schemeClr val="tx1"/>
                          </a:solidFill>
                          <a:effectLst/>
                          <a:latin typeface="Arial" charset="0"/>
                        </a:rPr>
                        <a:t>Chập</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điện</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sơ</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suất</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bất</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cẩn</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Sự</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cố</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kỹ</a:t>
                      </a:r>
                      <a:r>
                        <a:rPr kumimoji="0" lang="en-US" altLang="en-US" sz="1600" b="1" i="0" u="none" strike="noStrike" cap="none" normalizeH="0" baseline="0" dirty="0" smtClean="0">
                          <a:ln>
                            <a:noFill/>
                          </a:ln>
                          <a:solidFill>
                            <a:schemeClr val="tx1"/>
                          </a:solidFill>
                          <a:effectLst/>
                          <a:latin typeface="Arial" charset="0"/>
                        </a:rPr>
                        <a:t> </a:t>
                      </a:r>
                      <a:r>
                        <a:rPr kumimoji="0" lang="en-US" altLang="en-US" sz="1600" b="1" i="0" u="none" strike="noStrike" cap="none" normalizeH="0" baseline="0" dirty="0" err="1" smtClean="0">
                          <a:ln>
                            <a:noFill/>
                          </a:ln>
                          <a:solidFill>
                            <a:schemeClr val="tx1"/>
                          </a:solidFill>
                          <a:effectLst/>
                          <a:latin typeface="Arial" charset="0"/>
                        </a:rPr>
                        <a:t>thuật</a:t>
                      </a:r>
                      <a:r>
                        <a:rPr kumimoji="0" lang="en-US" altLang="en-US" sz="1600" b="1" i="0" u="none" strike="noStrike" cap="none" normalizeH="0" baseline="0" dirty="0" smtClean="0">
                          <a:ln>
                            <a:noFill/>
                          </a:ln>
                          <a:solidFill>
                            <a:schemeClr val="tx1"/>
                          </a:solidFill>
                          <a:effectLst/>
                          <a:latin typeface="Arial" charset="0"/>
                        </a:rPr>
                        <a: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5385" name="Picture 41" descr="chay rung c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86" name="Rectangle 42"/>
          <p:cNvSpPr>
            <a:spLocks noChangeArrowheads="1"/>
          </p:cNvSpPr>
          <p:nvPr/>
        </p:nvSpPr>
        <p:spPr bwMode="auto">
          <a:xfrm>
            <a:off x="0" y="53340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r>
              <a:rPr lang="en-US" altLang="en-US" sz="3200">
                <a:solidFill>
                  <a:srgbClr val="FFFF00"/>
                </a:solidFill>
              </a:rPr>
              <a:t>      13 / 1 / 2011 cháy lớn ở vườn quốc gia Tràm chim, huyện Tam Nông xảy ra đến 3 vụ cháy với tổng diện tích 200 ha.</a:t>
            </a:r>
          </a:p>
        </p:txBody>
      </p:sp>
      <p:pic>
        <p:nvPicPr>
          <p:cNvPr id="185387" name="Picture 43" descr="images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88" name="Picture 44" descr="images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716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89" name="Rectangle 45"/>
          <p:cNvSpPr>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Khoảng</a:t>
            </a:r>
            <a:r>
              <a:rPr lang="en-US" altLang="en-US" b="1" dirty="0">
                <a:solidFill>
                  <a:srgbClr val="3333FF"/>
                </a:solidFill>
                <a:latin typeface="Times New Roman" pitchFamily="18" charset="0"/>
              </a:rPr>
              <a:t> 23 </a:t>
            </a:r>
            <a:r>
              <a:rPr lang="en-US" altLang="en-US" b="1" dirty="0" err="1">
                <a:solidFill>
                  <a:srgbClr val="3333FF"/>
                </a:solidFill>
                <a:latin typeface="Times New Roman" pitchFamily="18" charset="0"/>
              </a:rPr>
              <a:t>giờ</a:t>
            </a:r>
            <a:r>
              <a:rPr lang="en-US" altLang="en-US" b="1" dirty="0">
                <a:solidFill>
                  <a:srgbClr val="3333FF"/>
                </a:solidFill>
                <a:latin typeface="Times New Roman" pitchFamily="18" charset="0"/>
              </a:rPr>
              <a:t> 21/ 12/ 2011 ở </a:t>
            </a:r>
            <a:r>
              <a:rPr lang="en-US" altLang="en-US" b="1" dirty="0" err="1">
                <a:solidFill>
                  <a:srgbClr val="3333FF"/>
                </a:solidFill>
                <a:latin typeface="Times New Roman" pitchFamily="18" charset="0"/>
              </a:rPr>
              <a:t>xã</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Phú</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Thuận</a:t>
            </a:r>
            <a:r>
              <a:rPr lang="en-US" altLang="en-US" b="1" dirty="0">
                <a:solidFill>
                  <a:srgbClr val="3333FF"/>
                </a:solidFill>
                <a:latin typeface="Times New Roman" pitchFamily="18" charset="0"/>
              </a:rPr>
              <a:t> A, </a:t>
            </a:r>
            <a:r>
              <a:rPr lang="en-US" altLang="en-US" b="1" dirty="0" err="1">
                <a:solidFill>
                  <a:srgbClr val="3333FF"/>
                </a:solidFill>
                <a:latin typeface="Times New Roman" pitchFamily="18" charset="0"/>
              </a:rPr>
              <a:t>Huyện</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Hồng</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Ngự</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Đồng</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Tháp</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xảy</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ra</a:t>
            </a:r>
            <a:r>
              <a:rPr lang="en-US" altLang="en-US" b="1" dirty="0">
                <a:solidFill>
                  <a:srgbClr val="3333FF"/>
                </a:solidFill>
                <a:latin typeface="Times New Roman" pitchFamily="18" charset="0"/>
              </a:rPr>
              <a:t> 1 </a:t>
            </a:r>
            <a:r>
              <a:rPr lang="en-US" altLang="en-US" b="1" dirty="0" err="1">
                <a:solidFill>
                  <a:srgbClr val="3333FF"/>
                </a:solidFill>
                <a:latin typeface="Times New Roman" pitchFamily="18" charset="0"/>
              </a:rPr>
              <a:t>vụ</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hỏa</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hoạn</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thiêu</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rụi</a:t>
            </a:r>
            <a:r>
              <a:rPr lang="en-US" altLang="en-US" b="1" dirty="0">
                <a:solidFill>
                  <a:srgbClr val="3333FF"/>
                </a:solidFill>
                <a:latin typeface="Times New Roman" pitchFamily="18" charset="0"/>
              </a:rPr>
              <a:t> 5 </a:t>
            </a:r>
            <a:r>
              <a:rPr lang="en-US" altLang="en-US" b="1" dirty="0" err="1">
                <a:solidFill>
                  <a:srgbClr val="3333FF"/>
                </a:solidFill>
                <a:latin typeface="Times New Roman" pitchFamily="18" charset="0"/>
              </a:rPr>
              <a:t>căn</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nhà</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trong</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đó</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có</a:t>
            </a:r>
            <a:r>
              <a:rPr lang="en-US" altLang="en-US" b="1" dirty="0">
                <a:solidFill>
                  <a:srgbClr val="3333FF"/>
                </a:solidFill>
                <a:latin typeface="Times New Roman" pitchFamily="18" charset="0"/>
              </a:rPr>
              <a:t> 2 </a:t>
            </a:r>
            <a:r>
              <a:rPr lang="en-US" altLang="en-US" b="1" dirty="0" err="1">
                <a:solidFill>
                  <a:srgbClr val="3333FF"/>
                </a:solidFill>
                <a:latin typeface="Times New Roman" pitchFamily="18" charset="0"/>
              </a:rPr>
              <a:t>căn</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nhà</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cổ</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trên</a:t>
            </a:r>
            <a:r>
              <a:rPr lang="en-US" altLang="en-US" b="1" dirty="0">
                <a:solidFill>
                  <a:srgbClr val="3333FF"/>
                </a:solidFill>
                <a:latin typeface="Times New Roman" pitchFamily="18" charset="0"/>
              </a:rPr>
              <a:t> 100 </a:t>
            </a:r>
            <a:r>
              <a:rPr lang="en-US" altLang="en-US" b="1" dirty="0" err="1">
                <a:solidFill>
                  <a:srgbClr val="3333FF"/>
                </a:solidFill>
                <a:latin typeface="Times New Roman" pitchFamily="18" charset="0"/>
              </a:rPr>
              <a:t>năm</a:t>
            </a:r>
            <a:r>
              <a:rPr lang="en-US" altLang="en-US" b="1" dirty="0">
                <a:solidFill>
                  <a:srgbClr val="3333FF"/>
                </a:solidFill>
                <a:latin typeface="Times New Roman" pitchFamily="18" charset="0"/>
              </a:rPr>
              <a:t> </a:t>
            </a:r>
            <a:r>
              <a:rPr lang="en-US" altLang="en-US" b="1" dirty="0" err="1">
                <a:solidFill>
                  <a:srgbClr val="3333FF"/>
                </a:solidFill>
                <a:latin typeface="Times New Roman" pitchFamily="18" charset="0"/>
              </a:rPr>
              <a:t>tuổi</a:t>
            </a:r>
            <a:r>
              <a:rPr lang="en-US" altLang="en-US" b="1" dirty="0">
                <a:solidFill>
                  <a:srgbClr val="3333FF"/>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box(in)">
                                      <p:cBhvr>
                                        <p:cTn id="7" dur="500"/>
                                        <p:tgtEl>
                                          <p:spTgt spid="185347"/>
                                        </p:tgtEl>
                                      </p:cBhvr>
                                    </p:animEffect>
                                  </p:childTnLst>
                                </p:cTn>
                              </p:par>
                              <p:par>
                                <p:cTn id="8" presetID="9" presetClass="entr" presetSubtype="0" fill="hold" nodeType="withEffect">
                                  <p:stCondLst>
                                    <p:cond delay="0"/>
                                  </p:stCondLst>
                                  <p:childTnLst>
                                    <p:set>
                                      <p:cBhvr>
                                        <p:cTn id="9" dur="1" fill="hold">
                                          <p:stCondLst>
                                            <p:cond delay="0"/>
                                          </p:stCondLst>
                                        </p:cTn>
                                        <p:tgtEl>
                                          <p:spTgt spid="185385"/>
                                        </p:tgtEl>
                                        <p:attrNameLst>
                                          <p:attrName>style.visibility</p:attrName>
                                        </p:attrNameLst>
                                      </p:cBhvr>
                                      <p:to>
                                        <p:strVal val="visible"/>
                                      </p:to>
                                    </p:set>
                                    <p:animEffect transition="in" filter="dissolve">
                                      <p:cBhvr>
                                        <p:cTn id="10" dur="500"/>
                                        <p:tgtEl>
                                          <p:spTgt spid="18538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5386"/>
                                        </p:tgtEl>
                                        <p:attrNameLst>
                                          <p:attrName>style.visibility</p:attrName>
                                        </p:attrNameLst>
                                      </p:cBhvr>
                                      <p:to>
                                        <p:strVal val="visible"/>
                                      </p:to>
                                    </p:set>
                                    <p:animEffect transition="in" filter="box(in)">
                                      <p:cBhvr>
                                        <p:cTn id="13" dur="5000"/>
                                        <p:tgtEl>
                                          <p:spTgt spid="18538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185386"/>
                                        </p:tgtEl>
                                      </p:cBhvr>
                                    </p:animEffect>
                                    <p:set>
                                      <p:cBhvr>
                                        <p:cTn id="18" dur="1" fill="hold">
                                          <p:stCondLst>
                                            <p:cond delay="499"/>
                                          </p:stCondLst>
                                        </p:cTn>
                                        <p:tgtEl>
                                          <p:spTgt spid="185386"/>
                                        </p:tgtEl>
                                        <p:attrNameLst>
                                          <p:attrName>style.visibility</p:attrName>
                                        </p:attrNameLst>
                                      </p:cBhvr>
                                      <p:to>
                                        <p:strVal val="hidden"/>
                                      </p:to>
                                    </p:set>
                                  </p:childTnLst>
                                </p:cTn>
                              </p:par>
                              <p:par>
                                <p:cTn id="19" presetID="53" presetClass="entr" presetSubtype="0" fill="hold" nodeType="withEffect">
                                  <p:stCondLst>
                                    <p:cond delay="0"/>
                                  </p:stCondLst>
                                  <p:childTnLst>
                                    <p:set>
                                      <p:cBhvr>
                                        <p:cTn id="20" dur="1" fill="hold">
                                          <p:stCondLst>
                                            <p:cond delay="0"/>
                                          </p:stCondLst>
                                        </p:cTn>
                                        <p:tgtEl>
                                          <p:spTgt spid="185387"/>
                                        </p:tgtEl>
                                        <p:attrNameLst>
                                          <p:attrName>style.visibility</p:attrName>
                                        </p:attrNameLst>
                                      </p:cBhvr>
                                      <p:to>
                                        <p:strVal val="visible"/>
                                      </p:to>
                                    </p:set>
                                    <p:anim calcmode="lin" valueType="num">
                                      <p:cBhvr>
                                        <p:cTn id="21" dur="500" fill="hold"/>
                                        <p:tgtEl>
                                          <p:spTgt spid="185387"/>
                                        </p:tgtEl>
                                        <p:attrNameLst>
                                          <p:attrName>ppt_w</p:attrName>
                                        </p:attrNameLst>
                                      </p:cBhvr>
                                      <p:tavLst>
                                        <p:tav tm="0">
                                          <p:val>
                                            <p:fltVal val="0"/>
                                          </p:val>
                                        </p:tav>
                                        <p:tav tm="100000">
                                          <p:val>
                                            <p:strVal val="#ppt_w"/>
                                          </p:val>
                                        </p:tav>
                                      </p:tavLst>
                                    </p:anim>
                                    <p:anim calcmode="lin" valueType="num">
                                      <p:cBhvr>
                                        <p:cTn id="22" dur="500" fill="hold"/>
                                        <p:tgtEl>
                                          <p:spTgt spid="185387"/>
                                        </p:tgtEl>
                                        <p:attrNameLst>
                                          <p:attrName>ppt_h</p:attrName>
                                        </p:attrNameLst>
                                      </p:cBhvr>
                                      <p:tavLst>
                                        <p:tav tm="0">
                                          <p:val>
                                            <p:fltVal val="0"/>
                                          </p:val>
                                        </p:tav>
                                        <p:tav tm="100000">
                                          <p:val>
                                            <p:strVal val="#ppt_h"/>
                                          </p:val>
                                        </p:tav>
                                      </p:tavLst>
                                    </p:anim>
                                    <p:animEffect transition="in" filter="fade">
                                      <p:cBhvr>
                                        <p:cTn id="23" dur="500"/>
                                        <p:tgtEl>
                                          <p:spTgt spid="185387"/>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85389"/>
                                        </p:tgtEl>
                                        <p:attrNameLst>
                                          <p:attrName>style.visibility</p:attrName>
                                        </p:attrNameLst>
                                      </p:cBhvr>
                                      <p:to>
                                        <p:strVal val="visible"/>
                                      </p:to>
                                    </p:set>
                                    <p:animEffect transition="in" filter="box(in)">
                                      <p:cBhvr>
                                        <p:cTn id="26" dur="5000"/>
                                        <p:tgtEl>
                                          <p:spTgt spid="18538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85388"/>
                                        </p:tgtEl>
                                        <p:attrNameLst>
                                          <p:attrName>style.visibility</p:attrName>
                                        </p:attrNameLst>
                                      </p:cBhvr>
                                      <p:to>
                                        <p:strVal val="visible"/>
                                      </p:to>
                                    </p:set>
                                    <p:animEffect transition="in" filter="wedge">
                                      <p:cBhvr>
                                        <p:cTn id="31" dur="2000"/>
                                        <p:tgtEl>
                                          <p:spTgt spid="185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86" grpId="0"/>
      <p:bldP spid="185386" grpId="1"/>
      <p:bldP spid="1853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0" y="0"/>
            <a:ext cx="9144000" cy="6858000"/>
          </a:xfrm>
        </p:spPr>
        <p:txBody>
          <a:bodyPr/>
          <a:lstStyle/>
          <a:p>
            <a:pPr eaLnBrk="1" hangingPunct="1"/>
            <a:endParaRPr lang="en-US" altLang="en-US" smtClean="0"/>
          </a:p>
        </p:txBody>
      </p:sp>
      <p:sp>
        <p:nvSpPr>
          <p:cNvPr id="18435" name="Rectangle 3"/>
          <p:cNvSpPr>
            <a:spLocks noGrp="1" noChangeArrowheads="1"/>
          </p:cNvSpPr>
          <p:nvPr>
            <p:ph type="subTitle" idx="1"/>
          </p:nvPr>
        </p:nvSpPr>
        <p:spPr/>
        <p:txBody>
          <a:bodyPr/>
          <a:lstStyle/>
          <a:p>
            <a:pPr eaLnBrk="1" hangingPunct="1"/>
            <a:endParaRPr lang="en-US" altLang="en-US" smtClean="0"/>
          </a:p>
        </p:txBody>
      </p:sp>
      <p:pic>
        <p:nvPicPr>
          <p:cNvPr id="438276" name="Picture 4" descr="bom 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277" name="Text Box 5"/>
          <p:cNvSpPr txBox="1">
            <a:spLocks noChangeArrowheads="1"/>
          </p:cNvSpPr>
          <p:nvPr/>
        </p:nvSpPr>
        <p:spPr bwMode="auto">
          <a:xfrm>
            <a:off x="3200400" y="6197600"/>
            <a:ext cx="26257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b="1">
                <a:solidFill>
                  <a:srgbClr val="3333FF"/>
                </a:solidFill>
                <a:latin typeface="Times New Roman" pitchFamily="18" charset="0"/>
              </a:rPr>
              <a:t>Tai nạn do cháy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38276"/>
                                        </p:tgtEl>
                                        <p:attrNameLst>
                                          <p:attrName>style.visibility</p:attrName>
                                        </p:attrNameLst>
                                      </p:cBhvr>
                                      <p:to>
                                        <p:strVal val="visible"/>
                                      </p:to>
                                    </p:set>
                                    <p:animEffect transition="in" filter="fade">
                                      <p:cBhvr>
                                        <p:cTn id="7" dur="770" decel="100000"/>
                                        <p:tgtEl>
                                          <p:spTgt spid="438276"/>
                                        </p:tgtEl>
                                      </p:cBhvr>
                                    </p:animEffect>
                                    <p:animScale>
                                      <p:cBhvr>
                                        <p:cTn id="8" dur="770" decel="100000"/>
                                        <p:tgtEl>
                                          <p:spTgt spid="438276"/>
                                        </p:tgtEl>
                                      </p:cBhvr>
                                      <p:from x="10000" y="10000"/>
                                      <p:to x="200000" y="450000"/>
                                    </p:animScale>
                                    <p:animScale>
                                      <p:cBhvr>
                                        <p:cTn id="9" dur="1230" accel="100000" fill="hold">
                                          <p:stCondLst>
                                            <p:cond delay="770"/>
                                          </p:stCondLst>
                                        </p:cTn>
                                        <p:tgtEl>
                                          <p:spTgt spid="438276"/>
                                        </p:tgtEl>
                                      </p:cBhvr>
                                      <p:from x="200000" y="450000"/>
                                      <p:to x="100000" y="100000"/>
                                    </p:animScale>
                                    <p:set>
                                      <p:cBhvr>
                                        <p:cTn id="10" dur="770" fill="hold"/>
                                        <p:tgtEl>
                                          <p:spTgt spid="438276"/>
                                        </p:tgtEl>
                                        <p:attrNameLst>
                                          <p:attrName>ppt_x</p:attrName>
                                        </p:attrNameLst>
                                      </p:cBhvr>
                                      <p:to>
                                        <p:strVal val="(0.5)"/>
                                      </p:to>
                                    </p:set>
                                    <p:anim from="(0.5)" to="(#ppt_x)" calcmode="lin" valueType="num">
                                      <p:cBhvr>
                                        <p:cTn id="11" dur="1230" accel="100000" fill="hold">
                                          <p:stCondLst>
                                            <p:cond delay="770"/>
                                          </p:stCondLst>
                                        </p:cTn>
                                        <p:tgtEl>
                                          <p:spTgt spid="438276"/>
                                        </p:tgtEl>
                                        <p:attrNameLst>
                                          <p:attrName>ppt_x</p:attrName>
                                        </p:attrNameLst>
                                      </p:cBhvr>
                                    </p:anim>
                                    <p:set>
                                      <p:cBhvr>
                                        <p:cTn id="12" dur="770" fill="hold"/>
                                        <p:tgtEl>
                                          <p:spTgt spid="438276"/>
                                        </p:tgtEl>
                                        <p:attrNameLst>
                                          <p:attrName>ppt_y</p:attrName>
                                        </p:attrNameLst>
                                      </p:cBhvr>
                                      <p:to>
                                        <p:strVal val="(#ppt_y+0.4)"/>
                                      </p:to>
                                    </p:set>
                                    <p:anim from="(#ppt_y+0.4)" to="(#ppt_y)" calcmode="lin" valueType="num">
                                      <p:cBhvr>
                                        <p:cTn id="13" dur="1230" accel="100000" fill="hold">
                                          <p:stCondLst>
                                            <p:cond delay="770"/>
                                          </p:stCondLst>
                                        </p:cTn>
                                        <p:tgtEl>
                                          <p:spTgt spid="438276"/>
                                        </p:tgtEl>
                                        <p:attrNameLst>
                                          <p:attrName>ppt_y</p:attrName>
                                        </p:attrNameLst>
                                      </p:cBhvr>
                                    </p:anim>
                                  </p:childTnLst>
                                </p:cTn>
                              </p:par>
                            </p:childTnLst>
                          </p:cTn>
                        </p:par>
                        <p:par>
                          <p:cTn id="14" fill="hold" nodeType="afterGroup">
                            <p:stCondLst>
                              <p:cond delay="2000"/>
                            </p:stCondLst>
                            <p:childTnLst>
                              <p:par>
                                <p:cTn id="15" presetID="15" presetClass="entr" presetSubtype="0" fill="hold" grpId="0" nodeType="afterEffect">
                                  <p:stCondLst>
                                    <p:cond delay="0"/>
                                  </p:stCondLst>
                                  <p:childTnLst>
                                    <p:set>
                                      <p:cBhvr>
                                        <p:cTn id="16" dur="1" fill="hold">
                                          <p:stCondLst>
                                            <p:cond delay="0"/>
                                          </p:stCondLst>
                                        </p:cTn>
                                        <p:tgtEl>
                                          <p:spTgt spid="438277"/>
                                        </p:tgtEl>
                                        <p:attrNameLst>
                                          <p:attrName>style.visibility</p:attrName>
                                        </p:attrNameLst>
                                      </p:cBhvr>
                                      <p:to>
                                        <p:strVal val="visible"/>
                                      </p:to>
                                    </p:set>
                                    <p:anim calcmode="lin" valueType="num">
                                      <p:cBhvr>
                                        <p:cTn id="17" dur="1000" fill="hold"/>
                                        <p:tgtEl>
                                          <p:spTgt spid="438277"/>
                                        </p:tgtEl>
                                        <p:attrNameLst>
                                          <p:attrName>ppt_w</p:attrName>
                                        </p:attrNameLst>
                                      </p:cBhvr>
                                      <p:tavLst>
                                        <p:tav tm="0">
                                          <p:val>
                                            <p:fltVal val="0"/>
                                          </p:val>
                                        </p:tav>
                                        <p:tav tm="100000">
                                          <p:val>
                                            <p:strVal val="#ppt_w"/>
                                          </p:val>
                                        </p:tav>
                                      </p:tavLst>
                                    </p:anim>
                                    <p:anim calcmode="lin" valueType="num">
                                      <p:cBhvr>
                                        <p:cTn id="18" dur="1000" fill="hold"/>
                                        <p:tgtEl>
                                          <p:spTgt spid="438277"/>
                                        </p:tgtEl>
                                        <p:attrNameLst>
                                          <p:attrName>ppt_h</p:attrName>
                                        </p:attrNameLst>
                                      </p:cBhvr>
                                      <p:tavLst>
                                        <p:tav tm="0">
                                          <p:val>
                                            <p:fltVal val="0"/>
                                          </p:val>
                                        </p:tav>
                                        <p:tav tm="100000">
                                          <p:val>
                                            <p:strVal val="#ppt_h"/>
                                          </p:val>
                                        </p:tav>
                                      </p:tavLst>
                                    </p:anim>
                                    <p:anim calcmode="lin" valueType="num">
                                      <p:cBhvr>
                                        <p:cTn id="19" dur="1000" fill="hold"/>
                                        <p:tgtEl>
                                          <p:spTgt spid="43827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382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4114800" cy="4852988"/>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425575"/>
            <a:ext cx="36576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56" name="Picture 16" descr="images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41910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8257" name="Picture 17" descr="ph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42672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8258" name="Picture 18" desc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86200"/>
            <a:ext cx="61722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8256"/>
                                        </p:tgtEl>
                                        <p:attrNameLst>
                                          <p:attrName>style.visibility</p:attrName>
                                        </p:attrNameLst>
                                      </p:cBhvr>
                                      <p:to>
                                        <p:strVal val="visible"/>
                                      </p:to>
                                    </p:set>
                                    <p:animEffect transition="in" filter="box(in)">
                                      <p:cBhvr>
                                        <p:cTn id="7" dur="500"/>
                                        <p:tgtEl>
                                          <p:spTgt spid="1382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8257"/>
                                        </p:tgtEl>
                                        <p:attrNameLst>
                                          <p:attrName>style.visibility</p:attrName>
                                        </p:attrNameLst>
                                      </p:cBhvr>
                                      <p:to>
                                        <p:strVal val="visible"/>
                                      </p:to>
                                    </p:set>
                                    <p:animEffect transition="in" filter="box(in)">
                                      <p:cBhvr>
                                        <p:cTn id="12" dur="500"/>
                                        <p:tgtEl>
                                          <p:spTgt spid="1382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8258"/>
                                        </p:tgtEl>
                                        <p:attrNameLst>
                                          <p:attrName>style.visibility</p:attrName>
                                        </p:attrNameLst>
                                      </p:cBhvr>
                                      <p:to>
                                        <p:strVal val="visible"/>
                                      </p:to>
                                    </p:set>
                                    <p:animEffect transition="in" filter="box(in)">
                                      <p:cBhvr>
                                        <p:cTn id="17" dur="500"/>
                                        <p:tgtEl>
                                          <p:spTgt spid="138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itchFamily="2" charset="2"/>
              <a:buChar char="v"/>
            </a:pPr>
            <a:r>
              <a:rPr lang="en-US" altLang="en-US" b="1" u="sng" smtClean="0">
                <a:effectLst>
                  <a:outerShdw blurRad="38100" dist="38100" dir="2700000" algn="tl">
                    <a:srgbClr val="C0C0C0"/>
                  </a:outerShdw>
                </a:effectLst>
                <a:latin typeface="Times New Roman" pitchFamily="18" charset="0"/>
                <a:cs typeface="Times New Roman" pitchFamily="18" charset="0"/>
              </a:rPr>
              <a:t> Tai nạn cháy nổ gây ra hậu quả gì ?</a:t>
            </a:r>
          </a:p>
          <a:p>
            <a:pPr>
              <a:buFont typeface="Wingdings" pitchFamily="2" charset="2"/>
              <a:buChar char="Ø"/>
            </a:pPr>
            <a:r>
              <a:rPr lang="en-US" altLang="en-US" i="1" smtClean="0">
                <a:solidFill>
                  <a:srgbClr val="FF0000"/>
                </a:solidFill>
                <a:latin typeface="Times New Roman" pitchFamily="18" charset="0"/>
                <a:cs typeface="Times New Roman" pitchFamily="18" charset="0"/>
              </a:rPr>
              <a:t> Tai nạn cháy nổ gây ra khá nhiều hậu quả nghiêm trọng:</a:t>
            </a:r>
          </a:p>
          <a:p>
            <a:r>
              <a:rPr lang="en-US" altLang="en-US" b="1" i="1" u="sng" smtClean="0">
                <a:solidFill>
                  <a:srgbClr val="FF0000"/>
                </a:solidFill>
                <a:latin typeface="Times New Roman" pitchFamily="18" charset="0"/>
                <a:cs typeface="Times New Roman" pitchFamily="18" charset="0"/>
              </a:rPr>
              <a:t>Thiệt hại về tài sản  </a:t>
            </a:r>
          </a:p>
          <a:p>
            <a:r>
              <a:rPr lang="en-US" altLang="en-US" b="1" i="1" u="sng" smtClean="0">
                <a:solidFill>
                  <a:srgbClr val="FF0000"/>
                </a:solidFill>
                <a:latin typeface="Times New Roman" pitchFamily="18" charset="0"/>
                <a:cs typeface="Times New Roman" pitchFamily="18" charset="0"/>
              </a:rPr>
              <a:t>Ảnh hưởng đến tính mạng, sức khỏe của con người </a:t>
            </a:r>
          </a:p>
          <a:p>
            <a:endParaRPr lang="en-US" altLang="en-US" smtClean="0"/>
          </a:p>
        </p:txBody>
      </p:sp>
      <p:sp>
        <p:nvSpPr>
          <p:cNvPr id="6"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tabLst>
                <a:tab pos="396875" algn="l"/>
              </a:tabLst>
            </a:pPr>
            <a:r>
              <a:rPr lang="en-US" altLang="en-US" sz="4000" b="1" kern="0" smtClean="0">
                <a:solidFill>
                  <a:srgbClr val="000099"/>
                </a:solidFill>
                <a:effectLst>
                  <a:outerShdw blurRad="38100" dist="38100" dir="2700000" algn="tl">
                    <a:srgbClr val="C0C0C0"/>
                  </a:outerShdw>
                </a:effectLst>
                <a:latin typeface="Constantia" pitchFamily="18" charset="0"/>
              </a:rPr>
              <a:t> Tai nạn cháy nổ </a:t>
            </a:r>
            <a:endParaRPr lang="en-US" altLang="en-US" sz="4000" b="1" kern="0" dirty="0" smtClean="0">
              <a:solidFill>
                <a:srgbClr val="000099"/>
              </a:solidFill>
              <a:effectLst>
                <a:outerShdw blurRad="38100" dist="38100" dir="2700000" algn="tl">
                  <a:srgbClr val="C0C0C0"/>
                </a:outerShdw>
              </a:effectLst>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6"/>
                                        </p:tgtEl>
                                        <p:attrNameLst>
                                          <p:attrName>ppt_x</p:attrName>
                                        </p:attrNameLst>
                                      </p:cBhvr>
                                      <p:tavLst>
                                        <p:tav tm="0">
                                          <p:val>
                                            <p:strVal val="ppt_x"/>
                                          </p:val>
                                        </p:tav>
                                        <p:tav tm="100000">
                                          <p:val>
                                            <p:strVal val="ppt_x"/>
                                          </p:val>
                                        </p:tav>
                                      </p:tavLst>
                                    </p:anim>
                                    <p:anim calcmode="lin" valueType="num">
                                      <p:cBhvr additive="base">
                                        <p:cTn id="39" dur="500"/>
                                        <p:tgtEl>
                                          <p:spTgt spid="6"/>
                                        </p:tgtEl>
                                        <p:attrNameLst>
                                          <p:attrName>ppt_y</p:attrName>
                                        </p:attrNameLst>
                                      </p:cBhvr>
                                      <p:tavLst>
                                        <p:tav tm="0">
                                          <p:val>
                                            <p:strVal val="ppt_y"/>
                                          </p:val>
                                        </p:tav>
                                        <p:tav tm="100000">
                                          <p:val>
                                            <p:strVal val="1+ppt_h/2"/>
                                          </p:val>
                                        </p:tav>
                                      </p:tavLst>
                                    </p:anim>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ình ảnh có liên qu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4038600"/>
            <a:ext cx="3722688"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371600"/>
            <a:ext cx="39576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781175"/>
            <a:ext cx="35814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1363663"/>
            <a:ext cx="44196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đã sửa) Cảnh báo thịt gia súc bị tiêm thuốc ngủ, tạp chất - ảnh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776413"/>
            <a:ext cx="4038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tabLst>
                <a:tab pos="396875" algn="l"/>
              </a:tabLst>
            </a:pPr>
            <a:r>
              <a:rPr lang="en-US" altLang="en-US" sz="4000" b="1" kern="0" dirty="0" smtClean="0">
                <a:solidFill>
                  <a:srgbClr val="000099"/>
                </a:solidFill>
                <a:effectLst>
                  <a:outerShdw blurRad="38100" dist="38100" dir="2700000" algn="tl">
                    <a:srgbClr val="C0C0C0"/>
                  </a:outerShdw>
                </a:effectLst>
                <a:latin typeface="Constantia" pitchFamily="18" charset="0"/>
              </a:rPr>
              <a:t> Tai </a:t>
            </a:r>
            <a:r>
              <a:rPr lang="en-US" altLang="en-US" sz="4000" b="1" kern="0" dirty="0" err="1" smtClean="0">
                <a:solidFill>
                  <a:srgbClr val="000099"/>
                </a:solidFill>
                <a:effectLst>
                  <a:outerShdw blurRad="38100" dist="38100" dir="2700000" algn="tl">
                    <a:srgbClr val="C0C0C0"/>
                  </a:outerShdw>
                </a:effectLst>
                <a:latin typeface="Constantia" pitchFamily="18" charset="0"/>
              </a:rPr>
              <a:t>nạn</a:t>
            </a:r>
            <a:r>
              <a:rPr lang="en-US" altLang="en-US" sz="4000" b="1" kern="0" dirty="0" smtClean="0">
                <a:solidFill>
                  <a:srgbClr val="000099"/>
                </a:solidFill>
                <a:effectLst>
                  <a:outerShdw blurRad="38100" dist="38100" dir="2700000" algn="tl">
                    <a:srgbClr val="C0C0C0"/>
                  </a:outerShdw>
                </a:effectLst>
                <a:latin typeface="Constantia" pitchFamily="18" charset="0"/>
              </a:rPr>
              <a:t> do </a:t>
            </a:r>
            <a:r>
              <a:rPr lang="en-US" altLang="en-US" sz="4000" b="1" kern="0" dirty="0" err="1" smtClean="0">
                <a:solidFill>
                  <a:srgbClr val="000099"/>
                </a:solidFill>
                <a:effectLst>
                  <a:outerShdw blurRad="38100" dist="38100" dir="2700000" algn="tl">
                    <a:srgbClr val="C0C0C0"/>
                  </a:outerShdw>
                </a:effectLst>
                <a:latin typeface="Constantia" pitchFamily="18" charset="0"/>
              </a:rPr>
              <a:t>các</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chất</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độc</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hại</a:t>
            </a:r>
            <a:r>
              <a:rPr lang="en-US" altLang="en-US" sz="4000" b="1" kern="0" dirty="0" smtClean="0">
                <a:solidFill>
                  <a:srgbClr val="000099"/>
                </a:solidFill>
                <a:effectLst>
                  <a:outerShdw blurRad="38100" dist="38100" dir="2700000" algn="tl">
                    <a:srgbClr val="C0C0C0"/>
                  </a:outerShdw>
                </a:effectLst>
                <a:latin typeface="Constantia"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in)">
                                      <p:cBhvr>
                                        <p:cTn id="16" dur="2000"/>
                                        <p:tgtEl>
                                          <p:spTgt spid="102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xit" presetSubtype="32" fill="hold" nodeType="clickEffect">
                                  <p:stCondLst>
                                    <p:cond delay="0"/>
                                  </p:stCondLst>
                                  <p:childTnLst>
                                    <p:animEffect transition="out" filter="circle(out)">
                                      <p:cBhvr>
                                        <p:cTn id="20" dur="2000"/>
                                        <p:tgtEl>
                                          <p:spTgt spid="4"/>
                                        </p:tgtEl>
                                      </p:cBhvr>
                                    </p:animEffect>
                                    <p:set>
                                      <p:cBhvr>
                                        <p:cTn id="21" dur="1" fill="hold">
                                          <p:stCondLst>
                                            <p:cond delay="1999"/>
                                          </p:stCondLst>
                                        </p:cTn>
                                        <p:tgtEl>
                                          <p:spTgt spid="4"/>
                                        </p:tgtEl>
                                        <p:attrNameLst>
                                          <p:attrName>style.visibility</p:attrName>
                                        </p:attrNameLst>
                                      </p:cBhvr>
                                      <p:to>
                                        <p:strVal val="hidden"/>
                                      </p:to>
                                    </p:set>
                                  </p:childTnLst>
                                </p:cTn>
                              </p:par>
                              <p:par>
                                <p:cTn id="22" presetID="6" presetClass="exit" presetSubtype="32" fill="hold" nodeType="withEffect">
                                  <p:stCondLst>
                                    <p:cond delay="0"/>
                                  </p:stCondLst>
                                  <p:childTnLst>
                                    <p:animEffect transition="out" filter="circle(out)">
                                      <p:cBhvr>
                                        <p:cTn id="23" dur="2000"/>
                                        <p:tgtEl>
                                          <p:spTgt spid="1026"/>
                                        </p:tgtEl>
                                      </p:cBhvr>
                                    </p:animEffect>
                                    <p:set>
                                      <p:cBhvr>
                                        <p:cTn id="24" dur="1" fill="hold">
                                          <p:stCondLst>
                                            <p:cond delay="1999"/>
                                          </p:stCondLst>
                                        </p:cTn>
                                        <p:tgtEl>
                                          <p:spTgt spid="1026"/>
                                        </p:tgtEl>
                                        <p:attrNameLst>
                                          <p:attrName>style.visibility</p:attrName>
                                        </p:attrNameLst>
                                      </p:cBhvr>
                                      <p:to>
                                        <p:strVal val="hidden"/>
                                      </p:to>
                                    </p:set>
                                  </p:childTnLst>
                                </p:cTn>
                              </p:par>
                              <p:par>
                                <p:cTn id="25" presetID="6" presetClass="entr" presetSubtype="16"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circle(in)">
                                      <p:cBhvr>
                                        <p:cTn id="27" dur="2000"/>
                                        <p:tgtEl>
                                          <p:spTgt spid="1028"/>
                                        </p:tgtEl>
                                      </p:cBhvr>
                                    </p:animEffect>
                                  </p:childTnLst>
                                </p:cTn>
                              </p:par>
                              <p:par>
                                <p:cTn id="28" presetID="6"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circle(in)">
                                      <p:cBhvr>
                                        <p:cTn id="33" dur="2000"/>
                                        <p:tgtEl>
                                          <p:spTgt spid="103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nodeType="clickEffect">
                                  <p:stCondLst>
                                    <p:cond delay="0"/>
                                  </p:stCondLst>
                                  <p:childTnLst>
                                    <p:animEffect transition="out" filter="circle(out)">
                                      <p:cBhvr>
                                        <p:cTn id="37" dur="2000"/>
                                        <p:tgtEl>
                                          <p:spTgt spid="5"/>
                                        </p:tgtEl>
                                      </p:cBhvr>
                                    </p:animEffect>
                                    <p:set>
                                      <p:cBhvr>
                                        <p:cTn id="38" dur="1" fill="hold">
                                          <p:stCondLst>
                                            <p:cond delay="1999"/>
                                          </p:stCondLst>
                                        </p:cTn>
                                        <p:tgtEl>
                                          <p:spTgt spid="5"/>
                                        </p:tgtEl>
                                        <p:attrNameLst>
                                          <p:attrName>style.visibility</p:attrName>
                                        </p:attrNameLst>
                                      </p:cBhvr>
                                      <p:to>
                                        <p:strVal val="hidden"/>
                                      </p:to>
                                    </p:set>
                                  </p:childTnLst>
                                </p:cTn>
                              </p:par>
                              <p:par>
                                <p:cTn id="39" presetID="6" presetClass="exit" presetSubtype="32" fill="hold" nodeType="withEffect">
                                  <p:stCondLst>
                                    <p:cond delay="0"/>
                                  </p:stCondLst>
                                  <p:childTnLst>
                                    <p:animEffect transition="out" filter="circle(out)">
                                      <p:cBhvr>
                                        <p:cTn id="40" dur="2000"/>
                                        <p:tgtEl>
                                          <p:spTgt spid="1028"/>
                                        </p:tgtEl>
                                      </p:cBhvr>
                                    </p:animEffect>
                                    <p:set>
                                      <p:cBhvr>
                                        <p:cTn id="41" dur="1" fill="hold">
                                          <p:stCondLst>
                                            <p:cond delay="1999"/>
                                          </p:stCondLst>
                                        </p:cTn>
                                        <p:tgtEl>
                                          <p:spTgt spid="1028"/>
                                        </p:tgtEl>
                                        <p:attrNameLst>
                                          <p:attrName>style.visibility</p:attrName>
                                        </p:attrNameLst>
                                      </p:cBhvr>
                                      <p:to>
                                        <p:strVal val="hidden"/>
                                      </p:to>
                                    </p:set>
                                  </p:childTnLst>
                                </p:cTn>
                              </p:par>
                              <p:par>
                                <p:cTn id="42" presetID="6" presetClass="exit" presetSubtype="32" fill="hold" nodeType="withEffect">
                                  <p:stCondLst>
                                    <p:cond delay="0"/>
                                  </p:stCondLst>
                                  <p:childTnLst>
                                    <p:animEffect transition="out" filter="circle(out)">
                                      <p:cBhvr>
                                        <p:cTn id="43" dur="2000"/>
                                        <p:tgtEl>
                                          <p:spTgt spid="1030"/>
                                        </p:tgtEl>
                                      </p:cBhvr>
                                    </p:animEffect>
                                    <p:set>
                                      <p:cBhvr>
                                        <p:cTn id="44" dur="1" fill="hold">
                                          <p:stCondLst>
                                            <p:cond delay="19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NZ"/>
          </a:p>
        </p:txBody>
      </p:sp>
      <p:pic>
        <p:nvPicPr>
          <p:cNvPr id="2052" name="Picture 4" descr="Top hình nền trắng đẹp cho phép bạn tải về máy hoàn toàn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11" y="1511470"/>
            <a:ext cx="8653832" cy="51941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1D6DBF06-ED71-4045-AA4E-BF107E4A4B07}"/>
              </a:ext>
            </a:extLst>
          </p:cNvPr>
          <p:cNvSpPr txBox="1"/>
          <p:nvPr/>
        </p:nvSpPr>
        <p:spPr>
          <a:xfrm>
            <a:off x="400882" y="1828800"/>
            <a:ext cx="8209718" cy="4508927"/>
          </a:xfrm>
          <a:prstGeom prst="rect">
            <a:avLst/>
          </a:prstGeom>
          <a:noFill/>
        </p:spPr>
        <p:txBody>
          <a:bodyPr wrap="square" rtlCol="0">
            <a:spAutoFit/>
          </a:bodyPr>
          <a:lstStyle/>
          <a:p>
            <a:pPr marL="36000">
              <a:lnSpc>
                <a:spcPts val="4320"/>
              </a:lnSpc>
            </a:pPr>
            <a:r>
              <a:rPr lang="en-US" sz="3600" b="1" dirty="0" smtClean="0">
                <a:solidFill>
                  <a:srgbClr val="FF0000"/>
                </a:solidFill>
                <a:latin typeface="Times New Roman" panose="02020603050405020304" pitchFamily="18" charset="0"/>
                <a:cs typeface="Times New Roman" panose="02020603050405020304" pitchFamily="18" charset="0"/>
              </a:rPr>
              <a:t>I. ĐẶT VẤN ĐỀ: </a:t>
            </a:r>
            <a:r>
              <a:rPr lang="en-US" sz="3600" b="1" i="1" dirty="0" smtClean="0">
                <a:latin typeface="Times New Roman" panose="02020603050405020304" pitchFamily="18" charset="0"/>
                <a:cs typeface="Times New Roman" panose="02020603050405020304" pitchFamily="18" charset="0"/>
              </a:rPr>
              <a:t>(SGK/41,42)</a:t>
            </a:r>
            <a:endParaRPr lang="en-US" sz="3600" b="1" i="1" dirty="0">
              <a:latin typeface="Times New Roman" panose="02020603050405020304" pitchFamily="18" charset="0"/>
              <a:cs typeface="Times New Roman" panose="02020603050405020304" pitchFamily="18" charset="0"/>
            </a:endParaRPr>
          </a:p>
          <a:p>
            <a:pPr marL="36000">
              <a:lnSpc>
                <a:spcPts val="4320"/>
              </a:lnSpc>
            </a:pPr>
            <a:r>
              <a:rPr lang="en-US" sz="3600" b="1" dirty="0" smtClean="0">
                <a:solidFill>
                  <a:srgbClr val="FF0000"/>
                </a:solidFill>
                <a:latin typeface="Times New Roman" panose="02020603050405020304" pitchFamily="18" charset="0"/>
                <a:cs typeface="Times New Roman" panose="02020603050405020304" pitchFamily="18" charset="0"/>
              </a:rPr>
              <a:t>II. NỘI </a:t>
            </a:r>
            <a:r>
              <a:rPr lang="en-US" sz="3600" b="1" dirty="0">
                <a:solidFill>
                  <a:srgbClr val="FF0000"/>
                </a:solidFill>
                <a:latin typeface="Times New Roman" panose="02020603050405020304" pitchFamily="18" charset="0"/>
                <a:cs typeface="Times New Roman" panose="02020603050405020304" pitchFamily="18" charset="0"/>
              </a:rPr>
              <a:t>DUNG BÀI </a:t>
            </a:r>
            <a:r>
              <a:rPr lang="en-US" sz="3600" b="1" dirty="0" smtClean="0">
                <a:solidFill>
                  <a:srgbClr val="FF0000"/>
                </a:solidFill>
                <a:latin typeface="Times New Roman" panose="02020603050405020304" pitchFamily="18" charset="0"/>
                <a:cs typeface="Times New Roman" panose="02020603050405020304" pitchFamily="18" charset="0"/>
              </a:rPr>
              <a:t>HỌC:</a:t>
            </a:r>
            <a:endParaRPr lang="en-US" sz="3600" b="1" dirty="0">
              <a:solidFill>
                <a:srgbClr val="FF0000"/>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US" sz="3600" b="1" dirty="0" smtClean="0">
                <a:solidFill>
                  <a:srgbClr val="000099"/>
                </a:solidFill>
                <a:latin typeface="Times New Roman" panose="02020603050405020304" pitchFamily="18" charset="0"/>
                <a:cs typeface="Times New Roman" panose="02020603050405020304" pitchFamily="18" charset="0"/>
              </a:rPr>
              <a:t>1. </a:t>
            </a:r>
            <a:r>
              <a:rPr lang="en-US" sz="3600" b="1" dirty="0" err="1" smtClean="0">
                <a:solidFill>
                  <a:srgbClr val="000099"/>
                </a:solidFill>
                <a:latin typeface="Times New Roman" panose="02020603050405020304" pitchFamily="18" charset="0"/>
                <a:cs typeface="Times New Roman" panose="02020603050405020304" pitchFamily="18" charset="0"/>
              </a:rPr>
              <a:t>Hậu</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quả</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của</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những</a:t>
            </a:r>
            <a:r>
              <a:rPr lang="en-US" sz="3600" b="1" dirty="0" smtClean="0">
                <a:solidFill>
                  <a:srgbClr val="000099"/>
                </a:solidFill>
                <a:latin typeface="Times New Roman" panose="02020603050405020304" pitchFamily="18" charset="0"/>
                <a:cs typeface="Times New Roman" panose="02020603050405020304" pitchFamily="18" charset="0"/>
              </a:rPr>
              <a:t> tai </a:t>
            </a:r>
            <a:r>
              <a:rPr lang="en-US" sz="3600" b="1" dirty="0" err="1" smtClean="0">
                <a:solidFill>
                  <a:srgbClr val="000099"/>
                </a:solidFill>
                <a:latin typeface="Times New Roman" panose="02020603050405020304" pitchFamily="18" charset="0"/>
                <a:cs typeface="Times New Roman" panose="02020603050405020304" pitchFamily="18" charset="0"/>
              </a:rPr>
              <a:t>nạn</a:t>
            </a:r>
            <a:r>
              <a:rPr lang="en-US" sz="3600" b="1" dirty="0" smtClean="0">
                <a:solidFill>
                  <a:srgbClr val="000099"/>
                </a:solidFill>
                <a:latin typeface="Times New Roman" panose="02020603050405020304" pitchFamily="18" charset="0"/>
                <a:cs typeface="Times New Roman" panose="02020603050405020304" pitchFamily="18" charset="0"/>
              </a:rPr>
              <a:t> do </a:t>
            </a:r>
            <a:r>
              <a:rPr lang="en-US" sz="3600" b="1" dirty="0" err="1" smtClean="0">
                <a:solidFill>
                  <a:srgbClr val="000099"/>
                </a:solidFill>
                <a:latin typeface="Times New Roman" panose="02020603050405020304" pitchFamily="18" charset="0"/>
                <a:cs typeface="Times New Roman" panose="02020603050405020304" pitchFamily="18" charset="0"/>
              </a:rPr>
              <a:t>vũ</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khí</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cháy</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nổ</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và</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các</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chất</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độc</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hại</a:t>
            </a:r>
            <a:r>
              <a:rPr lang="en-US" sz="3600" b="1" dirty="0" smtClean="0">
                <a:solidFill>
                  <a:srgbClr val="000099"/>
                </a:solidFill>
                <a:latin typeface="Times New Roman" panose="02020603050405020304" pitchFamily="18" charset="0"/>
                <a:cs typeface="Times New Roman" panose="02020603050405020304" pitchFamily="18" charset="0"/>
              </a:rPr>
              <a:t>?</a:t>
            </a:r>
            <a:endParaRPr lang="en-US" sz="3600" b="1" dirty="0">
              <a:solidFill>
                <a:srgbClr val="000099"/>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US" sz="3600" b="1" dirty="0" smtClean="0">
                <a:solidFill>
                  <a:srgbClr val="000099"/>
                </a:solidFill>
                <a:latin typeface="Times New Roman" panose="02020603050405020304" pitchFamily="18" charset="0"/>
                <a:cs typeface="Times New Roman" panose="02020603050405020304" pitchFamily="18" charset="0"/>
              </a:rPr>
              <a:t>2. </a:t>
            </a:r>
            <a:r>
              <a:rPr lang="en-US" sz="3600" b="1" dirty="0" err="1" smtClean="0">
                <a:solidFill>
                  <a:srgbClr val="000099"/>
                </a:solidFill>
                <a:latin typeface="Times New Roman" panose="02020603050405020304" pitchFamily="18" charset="0"/>
                <a:cs typeface="Times New Roman" panose="02020603050405020304" pitchFamily="18" charset="0"/>
              </a:rPr>
              <a:t>Quy</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định</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của</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pháp</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luật</a:t>
            </a:r>
            <a:r>
              <a:rPr lang="en-US" sz="3600" b="1" dirty="0" smtClean="0">
                <a:solidFill>
                  <a:srgbClr val="000099"/>
                </a:solidFill>
                <a:latin typeface="Times New Roman" panose="02020603050405020304" pitchFamily="18" charset="0"/>
                <a:cs typeface="Times New Roman" panose="02020603050405020304" pitchFamily="18" charset="0"/>
              </a:rPr>
              <a:t>?</a:t>
            </a:r>
            <a:endParaRPr lang="en-US" sz="3600" b="1" dirty="0">
              <a:solidFill>
                <a:srgbClr val="000099"/>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US" sz="3600" b="1" dirty="0" smtClean="0">
                <a:solidFill>
                  <a:srgbClr val="000099"/>
                </a:solidFill>
                <a:latin typeface="Times New Roman" panose="02020603050405020304" pitchFamily="18" charset="0"/>
                <a:cs typeface="Times New Roman" panose="02020603050405020304" pitchFamily="18" charset="0"/>
              </a:rPr>
              <a:t>3. </a:t>
            </a:r>
            <a:r>
              <a:rPr lang="en-US" sz="3600" b="1" dirty="0" err="1" smtClean="0">
                <a:solidFill>
                  <a:srgbClr val="000099"/>
                </a:solidFill>
                <a:latin typeface="Times New Roman" panose="02020603050405020304" pitchFamily="18" charset="0"/>
                <a:cs typeface="Times New Roman" panose="02020603050405020304" pitchFamily="18" charset="0"/>
              </a:rPr>
              <a:t>Trách</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nhiệm</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của</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công</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dân</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học</a:t>
            </a:r>
            <a:r>
              <a:rPr lang="en-US" sz="3600" b="1" dirty="0" smtClean="0">
                <a:solidFill>
                  <a:srgbClr val="000099"/>
                </a:solidFill>
                <a:latin typeface="Times New Roman" panose="02020603050405020304" pitchFamily="18" charset="0"/>
                <a:cs typeface="Times New Roman" panose="02020603050405020304" pitchFamily="18" charset="0"/>
              </a:rPr>
              <a:t> </a:t>
            </a:r>
            <a:r>
              <a:rPr lang="en-US" sz="3600" b="1" dirty="0" err="1" smtClean="0">
                <a:solidFill>
                  <a:srgbClr val="000099"/>
                </a:solidFill>
                <a:latin typeface="Times New Roman" panose="02020603050405020304" pitchFamily="18" charset="0"/>
                <a:cs typeface="Times New Roman" panose="02020603050405020304" pitchFamily="18" charset="0"/>
              </a:rPr>
              <a:t>sinh</a:t>
            </a:r>
            <a:r>
              <a:rPr lang="en-US" sz="3600" b="1" dirty="0" smtClean="0">
                <a:solidFill>
                  <a:srgbClr val="000099"/>
                </a:solidFill>
                <a:latin typeface="Times New Roman" panose="02020603050405020304" pitchFamily="18" charset="0"/>
                <a:cs typeface="Times New Roman" panose="02020603050405020304" pitchFamily="18" charset="0"/>
              </a:rPr>
              <a:t>?</a:t>
            </a:r>
            <a:endParaRPr lang="en-US" sz="3600" b="1" dirty="0">
              <a:solidFill>
                <a:srgbClr val="000099"/>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US" sz="3600" b="1" dirty="0">
                <a:solidFill>
                  <a:srgbClr val="FF0000"/>
                </a:solidFill>
                <a:latin typeface="Times New Roman" panose="02020603050405020304" pitchFamily="18" charset="0"/>
                <a:cs typeface="Times New Roman" panose="02020603050405020304" pitchFamily="18" charset="0"/>
              </a:rPr>
              <a:t>III. </a:t>
            </a:r>
            <a:r>
              <a:rPr lang="en-US" sz="3600" b="1" dirty="0"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52400" y="262116"/>
            <a:ext cx="9428735" cy="1261884"/>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smtClean="0">
                <a:ln w="11430"/>
                <a:solidFill>
                  <a:srgbClr val="0099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BÀI 15: PHÒNG NGỪA TAI NẠN VŨ KHÍ,</a:t>
            </a:r>
          </a:p>
          <a:p>
            <a:pPr algn="ctr"/>
            <a:r>
              <a:rPr lang="en-US" sz="3800" b="1" dirty="0" smtClean="0">
                <a:ln w="11430"/>
                <a:solidFill>
                  <a:srgbClr val="0099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CHÁY, NỔ VÀ CÁC CHẤT ĐỘC HẠI</a:t>
            </a:r>
            <a:endParaRPr lang="en-NZ" sz="3800" b="1" dirty="0">
              <a:ln w="11430"/>
              <a:solidFill>
                <a:srgbClr val="0099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482513395"/>
      </p:ext>
    </p:extLst>
  </p:cSld>
  <p:clrMapOvr>
    <a:masterClrMapping/>
  </p:clrMapOvr>
  <mc:AlternateContent xmlns:mc="http://schemas.openxmlformats.org/markup-compatibility/2006" xmlns:p14="http://schemas.microsoft.com/office/powerpoint/2010/main">
    <mc:Choice Requires="p14">
      <p:transition spd="slow" p14:dur="2000" advTm="19704"/>
    </mc:Choice>
    <mc:Fallback xmlns="">
      <p:transition spd="slow" advTm="1970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2286000" y="4079875"/>
            <a:ext cx="4572000" cy="701675"/>
          </a:xfrm>
          <a:prstGeom prst="rect">
            <a:avLst/>
          </a:prstGeom>
          <a:noFill/>
          <a:ln>
            <a:noFill/>
          </a:ln>
          <a:effectLst/>
        </p:spPr>
        <p:txBody>
          <a:bodyPr>
            <a:spAutoFit/>
          </a:bodyPr>
          <a:lstStyle>
            <a:lvl1pPr marL="381000" indent="-3810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buClr>
                <a:srgbClr val="FF0000"/>
              </a:buClr>
              <a:buFont typeface="Wingdings" pitchFamily="2" charset="2"/>
              <a:buNone/>
            </a:pPr>
            <a:endParaRPr lang="en-US" altLang="en-US" sz="4000" b="1">
              <a:effectLst>
                <a:outerShdw blurRad="38100" dist="38100" dir="2700000" algn="tl">
                  <a:srgbClr val="C0C0C0"/>
                </a:outerShdw>
              </a:effectLst>
              <a:sym typeface="Wingdings" pitchFamily="2" charset="2"/>
            </a:endParaRPr>
          </a:p>
        </p:txBody>
      </p:sp>
      <p:sp>
        <p:nvSpPr>
          <p:cNvPr id="163849" name="Text Box 9"/>
          <p:cNvSpPr txBox="1">
            <a:spLocks noChangeArrowheads="1"/>
          </p:cNvSpPr>
          <p:nvPr/>
        </p:nvSpPr>
        <p:spPr bwMode="auto">
          <a:xfrm>
            <a:off x="0" y="1066800"/>
            <a:ext cx="8839200" cy="4400550"/>
          </a:xfrm>
          <a:prstGeom prst="rect">
            <a:avLst/>
          </a:prstGeom>
          <a:noFill/>
          <a:ln>
            <a:noFill/>
          </a:ln>
        </p:spPr>
        <p:txBody>
          <a:bodyPr>
            <a:spAutoFit/>
          </a:bodyPr>
          <a:lstStyle>
            <a:lvl1pPr marL="457200" indent="-4572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r>
              <a:rPr lang="en-US" altLang="en-US" dirty="0"/>
              <a:t>         </a:t>
            </a:r>
            <a:r>
              <a:rPr lang="vi-VN" altLang="en-US" dirty="0"/>
              <a:t>Riêng năm 2020, tính đến ngày 31/5, toàn quốc đã ghi nhận 48 vụ ngộ độc thực phẩm làm hơn 870 người mắc, 824 người nhập viện điều trị và 22 người tử vong. So sánh với cùng kỳ năm 2019, tăng 11 vụ (29,7%) ngộ độc thực phẩm, số người mắc tăng 18 người và tử vong tăng 17 người.  Phân tích từ 1.604 vụ ngộ độc được ghi nhận từ năm 2010 đến năm 2020, nguyên nhân gây ngộ độc chủ yếu do vi sinh vật (chiếm 38,7%), độc tố tự nhiên (28,4%), hóa chất (4,2%)…</a:t>
            </a:r>
            <a:endParaRPr lang="en-US" altLang="en-US" sz="2000" b="1" i="1" dirty="0"/>
          </a:p>
        </p:txBody>
      </p:sp>
      <p:sp>
        <p:nvSpPr>
          <p:cNvPr id="4" name="Title 1"/>
          <p:cNvSpPr txBox="1">
            <a:spLocks/>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tabLst>
                <a:tab pos="396875" algn="l"/>
              </a:tabLst>
            </a:pPr>
            <a:r>
              <a:rPr lang="en-US" altLang="en-US" sz="4000" b="1" kern="0" dirty="0" smtClean="0">
                <a:solidFill>
                  <a:srgbClr val="000099"/>
                </a:solidFill>
                <a:effectLst>
                  <a:outerShdw blurRad="38100" dist="38100" dir="2700000" algn="tl">
                    <a:srgbClr val="C0C0C0"/>
                  </a:outerShdw>
                </a:effectLst>
                <a:latin typeface="Constantia" pitchFamily="18" charset="0"/>
              </a:rPr>
              <a:t> Tai </a:t>
            </a:r>
            <a:r>
              <a:rPr lang="en-US" altLang="en-US" sz="4000" b="1" kern="0" dirty="0" err="1" smtClean="0">
                <a:solidFill>
                  <a:srgbClr val="000099"/>
                </a:solidFill>
                <a:effectLst>
                  <a:outerShdw blurRad="38100" dist="38100" dir="2700000" algn="tl">
                    <a:srgbClr val="C0C0C0"/>
                  </a:outerShdw>
                </a:effectLst>
                <a:latin typeface="Constantia" pitchFamily="18" charset="0"/>
              </a:rPr>
              <a:t>nạn</a:t>
            </a:r>
            <a:r>
              <a:rPr lang="en-US" altLang="en-US" sz="4000" b="1" kern="0" dirty="0" smtClean="0">
                <a:solidFill>
                  <a:srgbClr val="000099"/>
                </a:solidFill>
                <a:effectLst>
                  <a:outerShdw blurRad="38100" dist="38100" dir="2700000" algn="tl">
                    <a:srgbClr val="C0C0C0"/>
                  </a:outerShdw>
                </a:effectLst>
                <a:latin typeface="Constantia" pitchFamily="18" charset="0"/>
              </a:rPr>
              <a:t> do </a:t>
            </a:r>
            <a:r>
              <a:rPr lang="en-US" altLang="en-US" sz="4000" b="1" kern="0" dirty="0" err="1" smtClean="0">
                <a:solidFill>
                  <a:srgbClr val="000099"/>
                </a:solidFill>
                <a:effectLst>
                  <a:outerShdw blurRad="38100" dist="38100" dir="2700000" algn="tl">
                    <a:srgbClr val="C0C0C0"/>
                  </a:outerShdw>
                </a:effectLst>
                <a:latin typeface="Constantia" pitchFamily="18" charset="0"/>
              </a:rPr>
              <a:t>các</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chất</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độc</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hại</a:t>
            </a:r>
            <a:r>
              <a:rPr lang="en-US" altLang="en-US" sz="4000" b="1" kern="0" dirty="0" smtClean="0">
                <a:solidFill>
                  <a:srgbClr val="000099"/>
                </a:solidFill>
                <a:effectLst>
                  <a:outerShdw blurRad="38100" dist="38100" dir="2700000" algn="tl">
                    <a:srgbClr val="C0C0C0"/>
                  </a:outerShdw>
                </a:effectLst>
                <a:latin typeface="Constantia"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49"/>
                                        </p:tgtEl>
                                        <p:attrNameLst>
                                          <p:attrName>style.visibility</p:attrName>
                                        </p:attrNameLst>
                                      </p:cBhvr>
                                      <p:to>
                                        <p:strVal val="visible"/>
                                      </p:to>
                                    </p:set>
                                    <p:animEffect transition="in" filter="box(in)">
                                      <p:cBhvr>
                                        <p:cTn id="7" dur="500"/>
                                        <p:tgtEl>
                                          <p:spTgt spid="1638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9"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Đó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9" y="762000"/>
            <a:ext cx="423018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3"/>
          <p:cNvSpPr txBox="1">
            <a:spLocks noChangeArrowheads="1"/>
          </p:cNvSpPr>
          <p:nvPr/>
        </p:nvSpPr>
        <p:spPr bwMode="auto">
          <a:xfrm>
            <a:off x="533400" y="5638800"/>
            <a:ext cx="3810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Học</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sinh</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trường</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tiểu</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học</a:t>
            </a:r>
            <a:r>
              <a:rPr lang="en-US" altLang="en-US" sz="2300" b="1" dirty="0">
                <a:solidFill>
                  <a:srgbClr val="0033CC"/>
                </a:solidFill>
                <a:latin typeface="Times New Roman" pitchFamily="18" charset="0"/>
              </a:rPr>
              <a:t>   TP </a:t>
            </a:r>
            <a:r>
              <a:rPr lang="en-US" altLang="en-US" sz="2300" b="1" dirty="0" err="1">
                <a:solidFill>
                  <a:srgbClr val="0033CC"/>
                </a:solidFill>
                <a:latin typeface="Times New Roman" pitchFamily="18" charset="0"/>
              </a:rPr>
              <a:t>Hồ</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Chí</a:t>
            </a:r>
            <a:r>
              <a:rPr lang="en-US" altLang="en-US" sz="2300" b="1" dirty="0">
                <a:solidFill>
                  <a:srgbClr val="0033CC"/>
                </a:solidFill>
                <a:latin typeface="Times New Roman" pitchFamily="18" charset="0"/>
              </a:rPr>
              <a:t> Minh </a:t>
            </a:r>
            <a:r>
              <a:rPr lang="en-US" altLang="en-US" sz="2300" b="1" dirty="0" err="1">
                <a:solidFill>
                  <a:srgbClr val="0033CC"/>
                </a:solidFill>
                <a:latin typeface="Times New Roman" pitchFamily="18" charset="0"/>
              </a:rPr>
              <a:t>bị</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ngộ</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độc</a:t>
            </a:r>
            <a:endParaRPr lang="en-US" altLang="en-US" sz="2300" b="1" dirty="0">
              <a:solidFill>
                <a:srgbClr val="0033CC"/>
              </a:solidFill>
              <a:latin typeface="Times New Roman" pitchFamily="18" charset="0"/>
            </a:endParaRPr>
          </a:p>
        </p:txBody>
      </p:sp>
      <p:pic>
        <p:nvPicPr>
          <p:cNvPr id="51204" name="Picture 4" descr="hinh anh ngổ độc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1410" y="762000"/>
            <a:ext cx="4230189"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5"/>
          <p:cNvSpPr txBox="1">
            <a:spLocks noChangeArrowheads="1"/>
          </p:cNvSpPr>
          <p:nvPr/>
        </p:nvSpPr>
        <p:spPr bwMode="auto">
          <a:xfrm>
            <a:off x="4648200" y="5653087"/>
            <a:ext cx="4495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tLang="en-US" sz="2300" b="1" dirty="0" err="1">
                <a:solidFill>
                  <a:srgbClr val="0033CC"/>
                </a:solidFill>
                <a:latin typeface="Times New Roman" pitchFamily="18" charset="0"/>
              </a:rPr>
              <a:t>Công</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nhân</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bị</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ngộ</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độc</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thực</a:t>
            </a:r>
            <a:r>
              <a:rPr lang="en-US" altLang="en-US" sz="2300" b="1" dirty="0">
                <a:solidFill>
                  <a:srgbClr val="0033CC"/>
                </a:solidFill>
                <a:latin typeface="Times New Roman" pitchFamily="18" charset="0"/>
              </a:rPr>
              <a:t> </a:t>
            </a:r>
            <a:r>
              <a:rPr lang="en-US" altLang="en-US" sz="2300" b="1" dirty="0" err="1">
                <a:solidFill>
                  <a:srgbClr val="0033CC"/>
                </a:solidFill>
                <a:latin typeface="Times New Roman" pitchFamily="18" charset="0"/>
              </a:rPr>
              <a:t>phẩm</a:t>
            </a:r>
            <a:endParaRPr lang="en-US" altLang="en-US" sz="2300" b="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checkerboard(across)">
                                      <p:cBhvr>
                                        <p:cTn id="7" dur="500"/>
                                        <p:tgtEl>
                                          <p:spTgt spid="5120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1203"/>
                                        </p:tgtEl>
                                        <p:attrNameLst>
                                          <p:attrName>style.visibility</p:attrName>
                                        </p:attrNameLst>
                                      </p:cBhvr>
                                      <p:to>
                                        <p:strVal val="visible"/>
                                      </p:to>
                                    </p:set>
                                    <p:animEffect transition="in" filter="checkerboard(across)">
                                      <p:cBhvr>
                                        <p:cTn id="11" dur="500"/>
                                        <p:tgtEl>
                                          <p:spTgt spid="51203"/>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51204"/>
                                        </p:tgtEl>
                                        <p:attrNameLst>
                                          <p:attrName>style.visibility</p:attrName>
                                        </p:attrNameLst>
                                      </p:cBhvr>
                                      <p:to>
                                        <p:strVal val="visible"/>
                                      </p:to>
                                    </p:set>
                                    <p:animEffect transition="in" filter="diamond(in)">
                                      <p:cBhvr>
                                        <p:cTn id="15" dur="2000"/>
                                        <p:tgtEl>
                                          <p:spTgt spid="51204"/>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51205"/>
                                        </p:tgtEl>
                                        <p:attrNameLst>
                                          <p:attrName>style.visibility</p:attrName>
                                        </p:attrNameLst>
                                      </p:cBhvr>
                                      <p:to>
                                        <p:strVal val="visible"/>
                                      </p:to>
                                    </p:set>
                                    <p:animEffect transition="in" filter="blinds(horizontal)">
                                      <p:cBhvr>
                                        <p:cTn id="19"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4648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6200"/>
            <a:ext cx="4114800" cy="25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68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90746"/>
            <a:ext cx="4662488" cy="285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680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2445" y="3390746"/>
            <a:ext cx="4209156" cy="285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6810" name="Text Box 10"/>
          <p:cNvSpPr txBox="1">
            <a:spLocks noChangeArrowheads="1"/>
          </p:cNvSpPr>
          <p:nvPr/>
        </p:nvSpPr>
        <p:spPr bwMode="auto">
          <a:xfrm>
            <a:off x="1447800" y="2746375"/>
            <a:ext cx="1408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2400" b="1">
                <a:solidFill>
                  <a:srgbClr val="0033CC"/>
                </a:solidFill>
                <a:latin typeface="Times New Roman" pitchFamily="18" charset="0"/>
              </a:rPr>
              <a:t>Làm mứt</a:t>
            </a:r>
          </a:p>
        </p:txBody>
      </p:sp>
      <p:sp>
        <p:nvSpPr>
          <p:cNvPr id="76811" name="Text Box 11"/>
          <p:cNvSpPr txBox="1">
            <a:spLocks noChangeArrowheads="1"/>
          </p:cNvSpPr>
          <p:nvPr/>
        </p:nvSpPr>
        <p:spPr bwMode="auto">
          <a:xfrm>
            <a:off x="609600" y="6248400"/>
            <a:ext cx="32702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2300" b="1">
                <a:solidFill>
                  <a:srgbClr val="0033CC"/>
                </a:solidFill>
                <a:latin typeface="Times New Roman" pitchFamily="18" charset="0"/>
              </a:rPr>
              <a:t>Thức ăn đã bị mốc trắng</a:t>
            </a:r>
          </a:p>
        </p:txBody>
      </p:sp>
      <p:sp>
        <p:nvSpPr>
          <p:cNvPr id="76812" name="Text Box 12"/>
          <p:cNvSpPr txBox="1">
            <a:spLocks noChangeArrowheads="1"/>
          </p:cNvSpPr>
          <p:nvPr/>
        </p:nvSpPr>
        <p:spPr bwMode="auto">
          <a:xfrm>
            <a:off x="5638800" y="6248400"/>
            <a:ext cx="22526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2300" b="1">
                <a:solidFill>
                  <a:srgbClr val="0033CC"/>
                </a:solidFill>
                <a:latin typeface="Times New Roman" pitchFamily="18" charset="0"/>
              </a:rPr>
              <a:t>Lòng - Tiết canh</a:t>
            </a:r>
          </a:p>
        </p:txBody>
      </p:sp>
      <p:sp>
        <p:nvSpPr>
          <p:cNvPr id="76813" name="Text Box 13"/>
          <p:cNvSpPr txBox="1">
            <a:spLocks noChangeArrowheads="1"/>
          </p:cNvSpPr>
          <p:nvPr/>
        </p:nvSpPr>
        <p:spPr bwMode="auto">
          <a:xfrm>
            <a:off x="4662488" y="2819400"/>
            <a:ext cx="448151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r>
              <a:rPr lang="en-US" altLang="en-US" sz="2300" b="1">
                <a:solidFill>
                  <a:srgbClr val="0033CC"/>
                </a:solidFill>
                <a:latin typeface="Times New Roman" pitchFamily="18" charset="0"/>
              </a:rPr>
              <a:t>Cá ướp phân Ure cho tươi lâu hơn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checkerboard(across)">
                                      <p:cBhvr>
                                        <p:cTn id="7" dur="500"/>
                                        <p:tgtEl>
                                          <p:spTgt spid="7680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6810"/>
                                        </p:tgtEl>
                                        <p:attrNameLst>
                                          <p:attrName>style.visibility</p:attrName>
                                        </p:attrNameLst>
                                      </p:cBhvr>
                                      <p:to>
                                        <p:strVal val="visible"/>
                                      </p:to>
                                    </p:set>
                                    <p:animEffect transition="in" filter="blinds(horizontal)">
                                      <p:cBhvr>
                                        <p:cTn id="11" dur="500"/>
                                        <p:tgtEl>
                                          <p:spTgt spid="76810"/>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76803"/>
                                        </p:tgtEl>
                                        <p:attrNameLst>
                                          <p:attrName>style.visibility</p:attrName>
                                        </p:attrNameLst>
                                      </p:cBhvr>
                                      <p:to>
                                        <p:strVal val="visible"/>
                                      </p:to>
                                    </p:set>
                                    <p:animEffect transition="in" filter="diamond(in)">
                                      <p:cBhvr>
                                        <p:cTn id="15" dur="500"/>
                                        <p:tgtEl>
                                          <p:spTgt spid="76803"/>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6813"/>
                                        </p:tgtEl>
                                        <p:attrNameLst>
                                          <p:attrName>style.visibility</p:attrName>
                                        </p:attrNameLst>
                                      </p:cBhvr>
                                      <p:to>
                                        <p:strVal val="visible"/>
                                      </p:to>
                                    </p:set>
                                    <p:animEffect transition="in" filter="blinds(horizontal)">
                                      <p:cBhvr>
                                        <p:cTn id="19" dur="500"/>
                                        <p:tgtEl>
                                          <p:spTgt spid="76813"/>
                                        </p:tgtEl>
                                      </p:cBhvr>
                                    </p:animEffect>
                                  </p:childTnLst>
                                </p:cTn>
                              </p:par>
                            </p:childTnLst>
                          </p:cTn>
                        </p:par>
                        <p:par>
                          <p:cTn id="20" fill="hold" nodeType="afterGroup">
                            <p:stCondLst>
                              <p:cond delay="2000"/>
                            </p:stCondLst>
                            <p:childTnLst>
                              <p:par>
                                <p:cTn id="21" presetID="5" presetClass="entr" presetSubtype="10" fill="hold" nodeType="afterEffect">
                                  <p:stCondLst>
                                    <p:cond delay="0"/>
                                  </p:stCondLst>
                                  <p:childTnLst>
                                    <p:set>
                                      <p:cBhvr>
                                        <p:cTn id="22" dur="1" fill="hold">
                                          <p:stCondLst>
                                            <p:cond delay="0"/>
                                          </p:stCondLst>
                                        </p:cTn>
                                        <p:tgtEl>
                                          <p:spTgt spid="76806"/>
                                        </p:tgtEl>
                                        <p:attrNameLst>
                                          <p:attrName>style.visibility</p:attrName>
                                        </p:attrNameLst>
                                      </p:cBhvr>
                                      <p:to>
                                        <p:strVal val="visible"/>
                                      </p:to>
                                    </p:set>
                                    <p:animEffect transition="in" filter="checkerboard(across)">
                                      <p:cBhvr>
                                        <p:cTn id="23" dur="500"/>
                                        <p:tgtEl>
                                          <p:spTgt spid="76806"/>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76811"/>
                                        </p:tgtEl>
                                        <p:attrNameLst>
                                          <p:attrName>style.visibility</p:attrName>
                                        </p:attrNameLst>
                                      </p:cBhvr>
                                      <p:to>
                                        <p:strVal val="visible"/>
                                      </p:to>
                                    </p:set>
                                    <p:animEffect transition="in" filter="blinds(horizontal)">
                                      <p:cBhvr>
                                        <p:cTn id="27" dur="500"/>
                                        <p:tgtEl>
                                          <p:spTgt spid="76811"/>
                                        </p:tgtEl>
                                      </p:cBhvr>
                                    </p:animEffect>
                                  </p:child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76808"/>
                                        </p:tgtEl>
                                        <p:attrNameLst>
                                          <p:attrName>style.visibility</p:attrName>
                                        </p:attrNameLst>
                                      </p:cBhvr>
                                      <p:to>
                                        <p:strVal val="visible"/>
                                      </p:to>
                                    </p:set>
                                    <p:animEffect transition="in" filter="box(in)">
                                      <p:cBhvr>
                                        <p:cTn id="31" dur="500"/>
                                        <p:tgtEl>
                                          <p:spTgt spid="76808"/>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76812"/>
                                        </p:tgtEl>
                                        <p:attrNameLst>
                                          <p:attrName>style.visibility</p:attrName>
                                        </p:attrNameLst>
                                      </p:cBhvr>
                                      <p:to>
                                        <p:strVal val="visible"/>
                                      </p:to>
                                    </p:set>
                                    <p:animEffect transition="in" filter="blinds(horizontal)">
                                      <p:cBhvr>
                                        <p:cTn id="35" dur="500"/>
                                        <p:tgtEl>
                                          <p:spTgt spid="76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0" grpId="0"/>
      <p:bldP spid="76811" grpId="0"/>
      <p:bldP spid="76812" grpId="0"/>
      <p:bldP spid="768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altLang="en-US" smtClean="0"/>
          </a:p>
        </p:txBody>
      </p:sp>
      <p:sp>
        <p:nvSpPr>
          <p:cNvPr id="26627" name="Rectangle 3"/>
          <p:cNvSpPr>
            <a:spLocks noGrp="1" noChangeArrowheads="1"/>
          </p:cNvSpPr>
          <p:nvPr>
            <p:ph type="body" idx="1"/>
          </p:nvPr>
        </p:nvSpPr>
        <p:spPr/>
        <p:txBody>
          <a:bodyPr/>
          <a:lstStyle/>
          <a:p>
            <a:pPr eaLnBrk="1" hangingPunct="1"/>
            <a:endParaRPr lang="en-US" altLang="en-US" smtClean="0"/>
          </a:p>
        </p:txBody>
      </p:sp>
      <p:pic>
        <p:nvPicPr>
          <p:cNvPr id="26628" name="Picture 4" descr="FB_20151130_14_12_59_Saved_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ltLang="en-US" smtClean="0"/>
          </a:p>
        </p:txBody>
      </p:sp>
      <p:sp>
        <p:nvSpPr>
          <p:cNvPr id="27651" name="Rectangle 3"/>
          <p:cNvSpPr>
            <a:spLocks noGrp="1" noChangeArrowheads="1"/>
          </p:cNvSpPr>
          <p:nvPr>
            <p:ph type="body" idx="1"/>
          </p:nvPr>
        </p:nvSpPr>
        <p:spPr/>
        <p:txBody>
          <a:bodyPr/>
          <a:lstStyle/>
          <a:p>
            <a:pPr eaLnBrk="1" hangingPunct="1"/>
            <a:endParaRPr lang="en-US" altLang="en-US" smtClean="0"/>
          </a:p>
        </p:txBody>
      </p:sp>
      <p:pic>
        <p:nvPicPr>
          <p:cNvPr id="27652" name="Picture 4" descr="FB_20151220_10_49_38_Saved_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altLang="en-US" smtClean="0"/>
          </a:p>
        </p:txBody>
      </p:sp>
      <p:pic>
        <p:nvPicPr>
          <p:cNvPr id="28675" name="Picture 4" descr="FB_20151220_10_49_24_Saved_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4038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FB_20151217_07_29_57_Saved_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FB_20151217_07_30_12_Saved_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200400"/>
            <a:ext cx="396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 descr="FB_20151220_10_49_42_Saved_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200400"/>
            <a:ext cx="48006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altLang="en-US" smtClean="0"/>
          </a:p>
        </p:txBody>
      </p:sp>
      <p:sp>
        <p:nvSpPr>
          <p:cNvPr id="29699" name="Rectangle 3"/>
          <p:cNvSpPr>
            <a:spLocks noGrp="1" noChangeArrowheads="1"/>
          </p:cNvSpPr>
          <p:nvPr>
            <p:ph type="body" idx="1"/>
          </p:nvPr>
        </p:nvSpPr>
        <p:spPr>
          <a:xfrm>
            <a:off x="457200" y="0"/>
            <a:ext cx="8229600" cy="6126163"/>
          </a:xfrm>
        </p:spPr>
        <p:txBody>
          <a:bodyPr/>
          <a:lstStyle/>
          <a:p>
            <a:pPr eaLnBrk="1" hangingPunct="1"/>
            <a:endParaRPr lang="en-US" altLang="en-US" smtClean="0"/>
          </a:p>
        </p:txBody>
      </p:sp>
      <p:pic>
        <p:nvPicPr>
          <p:cNvPr id="29700" name="Picture 4" descr="FB_20151220_10_49_46_Saved_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altLang="en-US" smtClean="0"/>
          </a:p>
        </p:txBody>
      </p:sp>
      <p:sp>
        <p:nvSpPr>
          <p:cNvPr id="30723" name="Rectangle 3"/>
          <p:cNvSpPr>
            <a:spLocks noGrp="1" noChangeArrowheads="1"/>
          </p:cNvSpPr>
          <p:nvPr>
            <p:ph type="body" idx="1"/>
          </p:nvPr>
        </p:nvSpPr>
        <p:spPr/>
        <p:txBody>
          <a:bodyPr/>
          <a:lstStyle/>
          <a:p>
            <a:pPr eaLnBrk="1" hangingPunct="1"/>
            <a:endParaRPr lang="en-US" altLang="en-US" smtClean="0"/>
          </a:p>
        </p:txBody>
      </p:sp>
      <p:pic>
        <p:nvPicPr>
          <p:cNvPr id="30724" name="Picture 4" descr="FB_20151217_07_30_08_Saved_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hat doc mau da c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pham_duc_duy[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609600" y="5715000"/>
            <a:ext cx="2971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b="1">
                <a:solidFill>
                  <a:srgbClr val="3333FF"/>
                </a:solidFill>
                <a:latin typeface="Times New Roman" pitchFamily="18" charset="0"/>
              </a:rPr>
              <a:t>Nạn nhân chất độc màu da cam</a:t>
            </a:r>
          </a:p>
        </p:txBody>
      </p:sp>
      <p:pic>
        <p:nvPicPr>
          <p:cNvPr id="50181" name="Picture 5" descr="dacam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2766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amond(in)">
                                      <p:cBhvr>
                                        <p:cTn id="7" dur="500"/>
                                        <p:tgtEl>
                                          <p:spTgt spid="50178"/>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50179"/>
                                        </p:tgtEl>
                                        <p:attrNameLst>
                                          <p:attrName>style.visibility</p:attrName>
                                        </p:attrNameLst>
                                      </p:cBhvr>
                                      <p:to>
                                        <p:strVal val="visible"/>
                                      </p:to>
                                    </p:set>
                                    <p:animEffect transition="in" filter="diamond(in)">
                                      <p:cBhvr>
                                        <p:cTn id="11" dur="500"/>
                                        <p:tgtEl>
                                          <p:spTgt spid="50179"/>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50181"/>
                                        </p:tgtEl>
                                        <p:attrNameLst>
                                          <p:attrName>style.visibility</p:attrName>
                                        </p:attrNameLst>
                                      </p:cBhvr>
                                      <p:to>
                                        <p:strVal val="visible"/>
                                      </p:to>
                                    </p:set>
                                    <p:animEffect transition="in" filter="diamond(in)">
                                      <p:cBhvr>
                                        <p:cTn id="15" dur="2000"/>
                                        <p:tgtEl>
                                          <p:spTgt spid="50181"/>
                                        </p:tgtEl>
                                      </p:cBhvr>
                                    </p:animEffect>
                                  </p:childTnLst>
                                </p:cTn>
                              </p:par>
                            </p:childTnLst>
                          </p:cTn>
                        </p:par>
                        <p:par>
                          <p:cTn id="16" fill="hold" nodeType="afterGroup">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50180"/>
                                        </p:tgtEl>
                                        <p:attrNameLst>
                                          <p:attrName>style.visibility</p:attrName>
                                        </p:attrNameLst>
                                      </p:cBhvr>
                                      <p:to>
                                        <p:strVal val="visible"/>
                                      </p:to>
                                    </p:set>
                                    <p:animEffect transition="in" filter="checkerboard(across)">
                                      <p:cBhvr>
                                        <p:cTn id="19"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lstStyle/>
          <a:p>
            <a:pPr>
              <a:buFont typeface="Wingdings" pitchFamily="2" charset="2"/>
              <a:buChar char="v"/>
            </a:pPr>
            <a:r>
              <a:rPr lang="en-US" altLang="en-US" b="1" u="sng" smtClean="0">
                <a:effectLst>
                  <a:outerShdw blurRad="38100" dist="38100" dir="2700000" algn="tl">
                    <a:srgbClr val="C0C0C0"/>
                  </a:outerShdw>
                </a:effectLst>
                <a:latin typeface="Times New Roman" pitchFamily="18" charset="0"/>
                <a:cs typeface="Times New Roman" pitchFamily="18" charset="0"/>
              </a:rPr>
              <a:t> Tai nạn do các chất độc hại gây ra hậu quả gì ?</a:t>
            </a:r>
          </a:p>
          <a:p>
            <a:pPr>
              <a:buFont typeface="Wingdings" pitchFamily="2" charset="2"/>
              <a:buChar char="Ø"/>
            </a:pPr>
            <a:r>
              <a:rPr lang="en-US" altLang="en-US" i="1" smtClean="0">
                <a:solidFill>
                  <a:srgbClr val="FF0000"/>
                </a:solidFill>
                <a:latin typeface="Times New Roman" pitchFamily="18" charset="0"/>
                <a:cs typeface="Times New Roman" pitchFamily="18" charset="0"/>
              </a:rPr>
              <a:t> Tai nạn do các chất độc hại gây ra hậu quả nghiêm trọng:</a:t>
            </a:r>
          </a:p>
          <a:p>
            <a:r>
              <a:rPr lang="en-US" altLang="en-US" b="1" i="1" u="sng" smtClean="0">
                <a:solidFill>
                  <a:srgbClr val="FF0000"/>
                </a:solidFill>
                <a:latin typeface="Times New Roman" pitchFamily="18" charset="0"/>
                <a:cs typeface="Times New Roman" pitchFamily="18" charset="0"/>
              </a:rPr>
              <a:t>Ảnh hưởng đến tính mạng, sức khỏe của con người </a:t>
            </a:r>
          </a:p>
          <a:p>
            <a:r>
              <a:rPr lang="en-US" altLang="en-US" b="1" i="1" u="sng" smtClean="0">
                <a:solidFill>
                  <a:srgbClr val="FF0000"/>
                </a:solidFill>
                <a:latin typeface="Times New Roman" pitchFamily="18" charset="0"/>
                <a:cs typeface="Times New Roman" pitchFamily="18" charset="0"/>
              </a:rPr>
              <a:t>Gây thiệt hại đến môi trường tự nhiên (thực vật lẫn động vật) </a:t>
            </a:r>
          </a:p>
          <a:p>
            <a:endParaRPr lang="en-US" altLang="en-US" smtClean="0"/>
          </a:p>
        </p:txBody>
      </p:sp>
      <p:sp>
        <p:nvSpPr>
          <p:cNvPr id="6" name="Title 1"/>
          <p:cNvSpPr txBox="1">
            <a:spLocks/>
          </p:cNvSpPr>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tabLst>
                <a:tab pos="396875" algn="l"/>
              </a:tabLst>
            </a:pPr>
            <a:r>
              <a:rPr lang="en-US" altLang="en-US" sz="4000" b="1" kern="0" dirty="0" smtClean="0">
                <a:solidFill>
                  <a:srgbClr val="000099"/>
                </a:solidFill>
                <a:effectLst>
                  <a:outerShdw blurRad="38100" dist="38100" dir="2700000" algn="tl">
                    <a:srgbClr val="C0C0C0"/>
                  </a:outerShdw>
                </a:effectLst>
                <a:latin typeface="Constantia" pitchFamily="18" charset="0"/>
              </a:rPr>
              <a:t> Tai </a:t>
            </a:r>
            <a:r>
              <a:rPr lang="en-US" altLang="en-US" sz="4000" b="1" kern="0" dirty="0" err="1" smtClean="0">
                <a:solidFill>
                  <a:srgbClr val="000099"/>
                </a:solidFill>
                <a:effectLst>
                  <a:outerShdw blurRad="38100" dist="38100" dir="2700000" algn="tl">
                    <a:srgbClr val="C0C0C0"/>
                  </a:outerShdw>
                </a:effectLst>
                <a:latin typeface="Constantia" pitchFamily="18" charset="0"/>
              </a:rPr>
              <a:t>nạn</a:t>
            </a:r>
            <a:r>
              <a:rPr lang="en-US" altLang="en-US" sz="4000" b="1" kern="0" dirty="0" smtClean="0">
                <a:solidFill>
                  <a:srgbClr val="000099"/>
                </a:solidFill>
                <a:effectLst>
                  <a:outerShdw blurRad="38100" dist="38100" dir="2700000" algn="tl">
                    <a:srgbClr val="C0C0C0"/>
                  </a:outerShdw>
                </a:effectLst>
                <a:latin typeface="Constantia" pitchFamily="18" charset="0"/>
              </a:rPr>
              <a:t> do </a:t>
            </a:r>
            <a:r>
              <a:rPr lang="en-US" altLang="en-US" sz="4000" b="1" kern="0" dirty="0" err="1" smtClean="0">
                <a:solidFill>
                  <a:srgbClr val="000099"/>
                </a:solidFill>
                <a:effectLst>
                  <a:outerShdw blurRad="38100" dist="38100" dir="2700000" algn="tl">
                    <a:srgbClr val="C0C0C0"/>
                  </a:outerShdw>
                </a:effectLst>
                <a:latin typeface="Constantia" pitchFamily="18" charset="0"/>
              </a:rPr>
              <a:t>các</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chất</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độc</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hại</a:t>
            </a:r>
            <a:r>
              <a:rPr lang="en-US" altLang="en-US" sz="4000" b="1" kern="0" dirty="0" smtClean="0">
                <a:solidFill>
                  <a:srgbClr val="000099"/>
                </a:solidFill>
                <a:effectLst>
                  <a:outerShdw blurRad="38100" dist="38100" dir="2700000" algn="tl">
                    <a:srgbClr val="C0C0C0"/>
                  </a:outerShdw>
                </a:effectLst>
                <a:latin typeface="Constanti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4" name="Picture 8" descr="ANd9GcSaZTue0pNxx3XOYqMj74LzvRSTlXU5quPjsPz9vT4eSSvG03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52800"/>
            <a:ext cx="4267200" cy="342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0178" name="Picture 2" desc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
            <a:ext cx="4495800" cy="3124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148" name="AutoShape 10"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6149" name="AutoShape 12"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6150" name="AutoShape 14"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6151" name="AutoShape 16" descr="ANd9GcTJKDNjUqPzt9HgmEk8hoWnFL3w16m9x9azzX-zkmEyinv52PFxxw"/>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pic>
        <p:nvPicPr>
          <p:cNvPr id="50194" name="Picture 18" descr="Đa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4267200" cy="3124200"/>
          </a:xfrm>
          <a:prstGeom prst="rect">
            <a:avLst/>
          </a:prstGeom>
          <a:solidFill>
            <a:srgbClr val="FF0000"/>
          </a:solidFill>
          <a:ln w="9525">
            <a:solidFill>
              <a:srgbClr val="FF0000"/>
            </a:solidFill>
            <a:miter lim="800000"/>
            <a:headEnd/>
            <a:tailEnd/>
          </a:ln>
        </p:spPr>
      </p:pic>
      <p:pic>
        <p:nvPicPr>
          <p:cNvPr id="50195" name="Picture 19" descr="thuoc bvt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352800"/>
            <a:ext cx="4495800" cy="3429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94"/>
                                        </p:tgtEl>
                                        <p:attrNameLst>
                                          <p:attrName>style.visibility</p:attrName>
                                        </p:attrNameLst>
                                      </p:cBhvr>
                                      <p:to>
                                        <p:strVal val="visible"/>
                                      </p:to>
                                    </p:set>
                                    <p:animEffect transition="in" filter="box(in)">
                                      <p:cBhvr>
                                        <p:cTn id="7" dur="500"/>
                                        <p:tgtEl>
                                          <p:spTgt spid="50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178"/>
                                        </p:tgtEl>
                                        <p:attrNameLst>
                                          <p:attrName>style.visibility</p:attrName>
                                        </p:attrNameLst>
                                      </p:cBhvr>
                                      <p:to>
                                        <p:strVal val="visible"/>
                                      </p:to>
                                    </p:set>
                                    <p:animEffect transition="in" filter="box(in)">
                                      <p:cBhvr>
                                        <p:cTn id="12" dur="500"/>
                                        <p:tgtEl>
                                          <p:spTgt spid="501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0184"/>
                                        </p:tgtEl>
                                        <p:attrNameLst>
                                          <p:attrName>style.visibility</p:attrName>
                                        </p:attrNameLst>
                                      </p:cBhvr>
                                      <p:to>
                                        <p:strVal val="visible"/>
                                      </p:to>
                                    </p:set>
                                    <p:animEffect transition="in" filter="box(in)">
                                      <p:cBhvr>
                                        <p:cTn id="17" dur="500"/>
                                        <p:tgtEl>
                                          <p:spTgt spid="501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50195"/>
                                        </p:tgtEl>
                                        <p:attrNameLst>
                                          <p:attrName>style.visibility</p:attrName>
                                        </p:attrNameLst>
                                      </p:cBhvr>
                                      <p:to>
                                        <p:strVal val="visible"/>
                                      </p:to>
                                    </p:set>
                                    <p:animEffect transition="in" filter="box(in)">
                                      <p:cBhvr>
                                        <p:cTn id="22" dur="500"/>
                                        <p:tgtEl>
                                          <p:spTgt spid="5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3"/>
            <a:ext cx="8229600" cy="1143000"/>
          </a:xfrm>
        </p:spPr>
        <p:txBody>
          <a:bodyPr>
            <a:noAutofit/>
          </a:bodyPr>
          <a:lstStyle/>
          <a:p>
            <a:pPr>
              <a:tabLst>
                <a:tab pos="396875" algn="l"/>
              </a:tabLst>
            </a:pPr>
            <a:r>
              <a:rPr lang="en-US" altLang="en-US" sz="4000" b="1" dirty="0" smtClean="0">
                <a:solidFill>
                  <a:srgbClr val="CC0066"/>
                </a:solidFill>
                <a:effectLst>
                  <a:outerShdw blurRad="38100" dist="38100" dir="2700000" algn="tl">
                    <a:srgbClr val="C0C0C0"/>
                  </a:outerShdw>
                </a:effectLst>
                <a:latin typeface="Constantia" pitchFamily="18" charset="0"/>
              </a:rPr>
              <a:t>KẾT LUẬN</a:t>
            </a:r>
          </a:p>
        </p:txBody>
      </p:sp>
      <p:sp>
        <p:nvSpPr>
          <p:cNvPr id="3" name="Content Placeholder 2"/>
          <p:cNvSpPr>
            <a:spLocks noGrp="1"/>
          </p:cNvSpPr>
          <p:nvPr>
            <p:ph idx="1"/>
          </p:nvPr>
        </p:nvSpPr>
        <p:spPr>
          <a:xfrm>
            <a:off x="0" y="1066800"/>
            <a:ext cx="9144000" cy="4525963"/>
          </a:xfrm>
        </p:spPr>
        <p:txBody>
          <a:bodyPr/>
          <a:lstStyle/>
          <a:p>
            <a:pPr>
              <a:buFont typeface="Wingdings" pitchFamily="2" charset="2"/>
              <a:buChar char="Ø"/>
            </a:pP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Ngày</a:t>
            </a:r>
            <a:r>
              <a:rPr lang="en-US" altLang="en-US" sz="4000" b="1" i="1" dirty="0" smtClean="0">
                <a:solidFill>
                  <a:srgbClr val="0033CC"/>
                </a:solidFill>
                <a:latin typeface="Times New Roman" pitchFamily="18" charset="0"/>
                <a:cs typeface="Times New Roman" pitchFamily="18" charset="0"/>
              </a:rPr>
              <a:t> nay con </a:t>
            </a:r>
            <a:r>
              <a:rPr lang="en-US" altLang="en-US" sz="4000" b="1" i="1" dirty="0" err="1" smtClean="0">
                <a:solidFill>
                  <a:srgbClr val="0033CC"/>
                </a:solidFill>
                <a:latin typeface="Times New Roman" pitchFamily="18" charset="0"/>
                <a:cs typeface="Times New Roman" pitchFamily="18" charset="0"/>
              </a:rPr>
              <a:t>người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vẫn</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phải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luôn</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đối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mặt</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với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những</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thảm</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họa</a:t>
            </a:r>
            <a:r>
              <a:rPr lang="en-US" altLang="en-US" sz="4000" b="1" i="1" dirty="0" smtClean="0">
                <a:solidFill>
                  <a:srgbClr val="0033CC"/>
                </a:solidFill>
                <a:latin typeface="Times New Roman" pitchFamily="18" charset="0"/>
                <a:cs typeface="Times New Roman" pitchFamily="18" charset="0"/>
              </a:rPr>
              <a:t> do </a:t>
            </a:r>
            <a:r>
              <a:rPr lang="en-US" altLang="en-US" sz="4000" b="1" i="1" dirty="0" err="1" smtClean="0">
                <a:solidFill>
                  <a:srgbClr val="0033CC"/>
                </a:solidFill>
                <a:latin typeface="Times New Roman" pitchFamily="18" charset="0"/>
                <a:cs typeface="Times New Roman" pitchFamily="18" charset="0"/>
              </a:rPr>
              <a:t>vũ</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khí</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cháy</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nổ</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và</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các</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chất</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độc</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hại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gây</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ra.</a:t>
            </a:r>
            <a:endParaRPr lang="en-US" altLang="en-US" sz="4000" b="1" i="1" dirty="0" smtClean="0">
              <a:solidFill>
                <a:srgbClr val="0033CC"/>
              </a:solidFill>
              <a:latin typeface="Times New Roman" pitchFamily="18" charset="0"/>
              <a:cs typeface="Times New Roman" pitchFamily="18" charset="0"/>
            </a:endParaRPr>
          </a:p>
          <a:p>
            <a:pPr>
              <a:buFont typeface="Wingdings" pitchFamily="2" charset="2"/>
              <a:buChar char="Ø"/>
            </a:pP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Các</a:t>
            </a:r>
            <a:r>
              <a:rPr lang="en-US" altLang="en-US" sz="4000" b="1" i="1" dirty="0" smtClean="0">
                <a:solidFill>
                  <a:srgbClr val="0033CC"/>
                </a:solidFill>
                <a:latin typeface="Times New Roman" pitchFamily="18" charset="0"/>
                <a:cs typeface="Times New Roman" pitchFamily="18" charset="0"/>
              </a:rPr>
              <a:t> tai </a:t>
            </a:r>
            <a:r>
              <a:rPr lang="en-US" altLang="en-US" sz="4000" b="1" i="1" dirty="0" err="1" smtClean="0">
                <a:solidFill>
                  <a:srgbClr val="0033CC"/>
                </a:solidFill>
                <a:latin typeface="Times New Roman" pitchFamily="18" charset="0"/>
                <a:cs typeface="Times New Roman" pitchFamily="18" charset="0"/>
              </a:rPr>
              <a:t>nạn</a:t>
            </a:r>
            <a:r>
              <a:rPr lang="en-US" altLang="en-US" sz="4000" b="1" i="1" dirty="0" smtClean="0">
                <a:solidFill>
                  <a:srgbClr val="0033CC"/>
                </a:solidFill>
                <a:latin typeface="Times New Roman" pitchFamily="18" charset="0"/>
                <a:cs typeface="Times New Roman" pitchFamily="18" charset="0"/>
              </a:rPr>
              <a:t> do </a:t>
            </a:r>
            <a:r>
              <a:rPr lang="en-US" altLang="en-US" sz="4000" b="1" i="1" dirty="0" err="1" smtClean="0">
                <a:solidFill>
                  <a:srgbClr val="0033CC"/>
                </a:solidFill>
                <a:latin typeface="Times New Roman" pitchFamily="18" charset="0"/>
                <a:cs typeface="Times New Roman" pitchFamily="18" charset="0"/>
              </a:rPr>
              <a:t>vũ</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khí</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cháy</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nổ</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và</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các</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chất</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độc</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hại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đã</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gây</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tổn</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thất</a:t>
            </a:r>
            <a:r>
              <a:rPr lang="en-US" altLang="en-US" sz="4000" b="1" i="1" dirty="0" smtClean="0">
                <a:solidFill>
                  <a:srgbClr val="0033CC"/>
                </a:solidFill>
                <a:latin typeface="Times New Roman" pitchFamily="18" charset="0"/>
                <a:cs typeface="Times New Roman" pitchFamily="18" charset="0"/>
              </a:rPr>
              <a:t> to </a:t>
            </a:r>
            <a:r>
              <a:rPr lang="en-US" altLang="en-US" sz="4000" b="1" i="1" dirty="0" err="1" smtClean="0">
                <a:solidFill>
                  <a:srgbClr val="0033CC"/>
                </a:solidFill>
                <a:latin typeface="Times New Roman" pitchFamily="18" charset="0"/>
                <a:cs typeface="Times New Roman" pitchFamily="18" charset="0"/>
              </a:rPr>
              <a:t>lớn</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cả</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về</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người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và</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tài</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sản</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cá</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nhân</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gia</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đình</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và</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xã</a:t>
            </a:r>
            <a:r>
              <a:rPr lang="en-US" altLang="en-US" sz="4000" b="1" i="1" dirty="0" smtClean="0">
                <a:solidFill>
                  <a:srgbClr val="0033CC"/>
                </a:solidFill>
                <a:latin typeface="Times New Roman" pitchFamily="18" charset="0"/>
                <a:cs typeface="Times New Roman" pitchFamily="18" charset="0"/>
              </a:rPr>
              <a:t> </a:t>
            </a:r>
            <a:r>
              <a:rPr lang="en-US" altLang="en-US" sz="4000" b="1" i="1" dirty="0" err="1" smtClean="0">
                <a:solidFill>
                  <a:srgbClr val="0033CC"/>
                </a:solidFill>
                <a:latin typeface="Times New Roman" pitchFamily="18" charset="0"/>
                <a:cs typeface="Times New Roman" pitchFamily="18" charset="0"/>
              </a:rPr>
              <a:t>hội</a:t>
            </a:r>
            <a:r>
              <a:rPr lang="en-US" altLang="en-US" sz="4000" b="1" i="1" dirty="0" smtClean="0">
                <a:solidFill>
                  <a:srgbClr val="0033CC"/>
                </a:solidFill>
                <a:latin typeface="Times New Roman" pitchFamily="18" charset="0"/>
                <a:cs typeface="Times New Roman"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6DBF06-ED71-4045-AA4E-BF107E4A4B07}"/>
              </a:ext>
            </a:extLst>
          </p:cNvPr>
          <p:cNvSpPr txBox="1"/>
          <p:nvPr/>
        </p:nvSpPr>
        <p:spPr>
          <a:xfrm>
            <a:off x="152400" y="304800"/>
            <a:ext cx="8991600" cy="2375009"/>
          </a:xfrm>
          <a:prstGeom prst="rect">
            <a:avLst/>
          </a:prstGeom>
          <a:noFill/>
        </p:spPr>
        <p:txBody>
          <a:bodyPr wrap="square" rtlCol="0">
            <a:spAutoFit/>
          </a:bodyPr>
          <a:lstStyle/>
          <a:p>
            <a:pPr marL="36000">
              <a:lnSpc>
                <a:spcPts val="4320"/>
              </a:lnSpc>
            </a:pPr>
            <a:r>
              <a:rPr lang="en-US" sz="3200" b="1" dirty="0" smtClean="0">
                <a:solidFill>
                  <a:srgbClr val="FF0000"/>
                </a:solidFill>
                <a:latin typeface="Times New Roman" panose="02020603050405020304" pitchFamily="18" charset="0"/>
                <a:cs typeface="Times New Roman" panose="02020603050405020304" pitchFamily="18" charset="0"/>
              </a:rPr>
              <a:t>II. NỘI </a:t>
            </a:r>
            <a:r>
              <a:rPr lang="en-US" sz="3200" b="1" dirty="0">
                <a:solidFill>
                  <a:srgbClr val="FF0000"/>
                </a:solidFill>
                <a:latin typeface="Times New Roman" panose="02020603050405020304" pitchFamily="18" charset="0"/>
                <a:cs typeface="Times New Roman" panose="02020603050405020304" pitchFamily="18" charset="0"/>
              </a:rPr>
              <a:t>DUNG BÀI </a:t>
            </a:r>
            <a:r>
              <a:rPr lang="en-US" sz="3200" b="1" dirty="0" smtClean="0">
                <a:solidFill>
                  <a:srgbClr val="FF0000"/>
                </a:solidFill>
                <a:latin typeface="Times New Roman" panose="02020603050405020304" pitchFamily="18" charset="0"/>
                <a:cs typeface="Times New Roman" panose="02020603050405020304" pitchFamily="18" charset="0"/>
              </a:rPr>
              <a:t>HỌC:</a:t>
            </a:r>
            <a:endParaRPr lang="en-US" sz="3200" b="1" dirty="0">
              <a:solidFill>
                <a:srgbClr val="FF0000"/>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US" sz="3200" b="1" dirty="0" smtClean="0">
                <a:solidFill>
                  <a:srgbClr val="009900"/>
                </a:solidFill>
                <a:latin typeface="Times New Roman" panose="02020603050405020304" pitchFamily="18" charset="0"/>
                <a:cs typeface="Times New Roman" panose="02020603050405020304" pitchFamily="18" charset="0"/>
              </a:rPr>
              <a:t>1. </a:t>
            </a:r>
            <a:r>
              <a:rPr lang="en-US" sz="3200" b="1" dirty="0" err="1" smtClean="0">
                <a:solidFill>
                  <a:srgbClr val="009900"/>
                </a:solidFill>
                <a:latin typeface="Times New Roman" panose="02020603050405020304" pitchFamily="18" charset="0"/>
                <a:cs typeface="Times New Roman" panose="02020603050405020304" pitchFamily="18" charset="0"/>
              </a:rPr>
              <a:t>Những</a:t>
            </a:r>
            <a:r>
              <a:rPr lang="en-US" sz="3200" b="1" dirty="0" smtClean="0">
                <a:solidFill>
                  <a:srgbClr val="009900"/>
                </a:solidFill>
                <a:latin typeface="Times New Roman" panose="02020603050405020304" pitchFamily="18" charset="0"/>
                <a:cs typeface="Times New Roman" panose="02020603050405020304" pitchFamily="18" charset="0"/>
              </a:rPr>
              <a:t> tai </a:t>
            </a:r>
            <a:r>
              <a:rPr lang="en-US" sz="3200" b="1" dirty="0" err="1" smtClean="0">
                <a:solidFill>
                  <a:srgbClr val="009900"/>
                </a:solidFill>
                <a:latin typeface="Times New Roman" panose="02020603050405020304" pitchFamily="18" charset="0"/>
                <a:cs typeface="Times New Roman" panose="02020603050405020304" pitchFamily="18" charset="0"/>
              </a:rPr>
              <a:t>nạn</a:t>
            </a:r>
            <a:r>
              <a:rPr lang="en-US" sz="3200" b="1" dirty="0" smtClean="0">
                <a:solidFill>
                  <a:srgbClr val="009900"/>
                </a:solidFill>
                <a:latin typeface="Times New Roman" panose="02020603050405020304" pitchFamily="18" charset="0"/>
                <a:cs typeface="Times New Roman" panose="02020603050405020304" pitchFamily="18" charset="0"/>
              </a:rPr>
              <a:t> do </a:t>
            </a:r>
            <a:r>
              <a:rPr lang="en-US" sz="3200" b="1" dirty="0" err="1" smtClean="0">
                <a:solidFill>
                  <a:srgbClr val="009900"/>
                </a:solidFill>
                <a:latin typeface="Times New Roman" panose="02020603050405020304" pitchFamily="18" charset="0"/>
                <a:cs typeface="Times New Roman" panose="02020603050405020304" pitchFamily="18" charset="0"/>
              </a:rPr>
              <a:t>vũ</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khí</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cháy</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nổ</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và</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các</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chất</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độc</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hại</a:t>
            </a:r>
            <a:r>
              <a:rPr lang="en-US" sz="3200" b="1" dirty="0" smtClean="0">
                <a:solidFill>
                  <a:srgbClr val="009900"/>
                </a:solidFill>
                <a:latin typeface="Times New Roman" panose="02020603050405020304" pitchFamily="18" charset="0"/>
                <a:cs typeface="Times New Roman" panose="02020603050405020304" pitchFamily="18" charset="0"/>
              </a:rPr>
              <a:t> </a:t>
            </a:r>
            <a:r>
              <a:rPr lang="en-NZ" sz="3200" dirty="0" err="1" smtClean="0">
                <a:latin typeface="Times New Roman" panose="02020603050405020304" pitchFamily="18" charset="0"/>
                <a:cs typeface="Times New Roman" panose="02020603050405020304" pitchFamily="18" charset="0"/>
              </a:rPr>
              <a:t>đã</a:t>
            </a:r>
            <a:r>
              <a:rPr lang="en-NZ" sz="3200" dirty="0" smtClean="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gây</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ra</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những</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tổn</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thất</a:t>
            </a:r>
            <a:r>
              <a:rPr lang="en-NZ" sz="3200" dirty="0">
                <a:latin typeface="Times New Roman" panose="02020603050405020304" pitchFamily="18" charset="0"/>
                <a:cs typeface="Times New Roman" panose="02020603050405020304" pitchFamily="18" charset="0"/>
              </a:rPr>
              <a:t> to </a:t>
            </a:r>
            <a:r>
              <a:rPr lang="en-NZ" sz="3200" dirty="0" err="1">
                <a:latin typeface="Times New Roman" panose="02020603050405020304" pitchFamily="18" charset="0"/>
                <a:cs typeface="Times New Roman" panose="02020603050405020304" pitchFamily="18" charset="0"/>
              </a:rPr>
              <a:t>lớn</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về</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tính</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mạng</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và</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tài</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sản</a:t>
            </a:r>
            <a:r>
              <a:rPr lang="en-NZ" sz="3200" dirty="0" smtClean="0">
                <a:latin typeface="Times New Roman" panose="02020603050405020304" pitchFamily="18" charset="0"/>
                <a:cs typeface="Times New Roman" panose="02020603050405020304" pitchFamily="18" charset="0"/>
              </a:rPr>
              <a:t>.</a:t>
            </a:r>
            <a:endParaRPr lang="en-US" sz="32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715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
            <a:ext cx="8229600" cy="1143000"/>
          </a:xfrm>
        </p:spPr>
        <p:txBody>
          <a:bodyPr>
            <a:noAutofit/>
          </a:bodyPr>
          <a:lstStyle/>
          <a:p>
            <a:pPr>
              <a:tabLst>
                <a:tab pos="396875" algn="l"/>
              </a:tabLst>
            </a:pPr>
            <a:r>
              <a:rPr lang="en-US" altLang="en-US" sz="4000" b="1" dirty="0" smtClean="0">
                <a:solidFill>
                  <a:srgbClr val="FF0000"/>
                </a:solidFill>
                <a:effectLst>
                  <a:outerShdw blurRad="38100" dist="38100" dir="2700000" algn="tl">
                    <a:srgbClr val="C0C0C0"/>
                  </a:outerShdw>
                </a:effectLst>
                <a:latin typeface="Constantia" pitchFamily="18" charset="0"/>
              </a:rPr>
              <a:t>II. NỘI DUNG BÀI HỌC</a:t>
            </a:r>
          </a:p>
        </p:txBody>
      </p:sp>
      <p:sp>
        <p:nvSpPr>
          <p:cNvPr id="3" name="Content Placeholder 2"/>
          <p:cNvSpPr>
            <a:spLocks noGrp="1"/>
          </p:cNvSpPr>
          <p:nvPr>
            <p:ph idx="1"/>
          </p:nvPr>
        </p:nvSpPr>
        <p:spPr>
          <a:xfrm>
            <a:off x="457200" y="1143000"/>
            <a:ext cx="8229600" cy="5715000"/>
          </a:xfrm>
        </p:spPr>
        <p:txBody>
          <a:bodyPr>
            <a:noAutofit/>
          </a:bodyPr>
          <a:lstStyle/>
          <a:p>
            <a:pPr>
              <a:buFont typeface="Wingdings" pitchFamily="2" charset="2"/>
              <a:buChar char="v"/>
            </a:pP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Để</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phòng</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ngừa</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hạn</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chế</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các</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tai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nạn</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đó</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Nhà</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nước</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đã</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làm</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r>
              <a:rPr lang="en-US" altLang="en-US" sz="4400" u="sng" dirty="0" err="1" smtClean="0">
                <a:effectLst>
                  <a:outerShdw blurRad="38100" dist="38100" dir="2700000" algn="tl">
                    <a:srgbClr val="C0C0C0"/>
                  </a:outerShdw>
                </a:effectLst>
                <a:latin typeface="Mongolian Baiti" pitchFamily="66" charset="0"/>
                <a:ea typeface="Mongolian Baiti" pitchFamily="66" charset="0"/>
                <a:cs typeface="Mongolian Baiti" pitchFamily="66" charset="0"/>
              </a:rPr>
              <a:t>gì</a:t>
            </a:r>
            <a:r>
              <a:rPr lang="en-US" altLang="en-US" sz="4400" u="sng" dirty="0" smtClean="0">
                <a:effectLst>
                  <a:outerShdw blurRad="38100" dist="38100" dir="2700000" algn="tl">
                    <a:srgbClr val="C0C0C0"/>
                  </a:outerShdw>
                </a:effectLst>
                <a:latin typeface="Mongolian Baiti" pitchFamily="66" charset="0"/>
                <a:ea typeface="Mongolian Baiti" pitchFamily="66" charset="0"/>
                <a:cs typeface="Mongolian Baiti" pitchFamily="66" charset="0"/>
              </a:rPr>
              <a:t> ?</a:t>
            </a:r>
          </a:p>
          <a:p>
            <a:pPr>
              <a:buFont typeface="Wingdings" pitchFamily="2" charset="2"/>
              <a:buChar char="Ø"/>
            </a:pPr>
            <a:r>
              <a:rPr lang="en-US" altLang="en-US" sz="4400" b="1" i="1" dirty="0" smtClean="0">
                <a:solidFill>
                  <a:srgbClr val="0033CC"/>
                </a:solidFill>
                <a:latin typeface="Times New Roman" pitchFamily="18" charset="0"/>
                <a:cs typeface="Times New Roman" pitchFamily="18" charset="0"/>
              </a:rPr>
              <a:t> </a:t>
            </a:r>
            <a:r>
              <a:rPr lang="en-US" altLang="en-US" sz="4400" i="1" dirty="0" smtClean="0">
                <a:solidFill>
                  <a:srgbClr val="0033CC"/>
                </a:solidFill>
                <a:latin typeface="Times New Roman" pitchFamily="18" charset="0"/>
                <a:cs typeface="Times New Roman" pitchFamily="18" charset="0"/>
              </a:rPr>
              <a:t>Ban </a:t>
            </a:r>
            <a:r>
              <a:rPr lang="en-US" altLang="en-US" sz="4400" i="1" dirty="0" err="1" smtClean="0">
                <a:solidFill>
                  <a:srgbClr val="0033CC"/>
                </a:solidFill>
                <a:latin typeface="Times New Roman" pitchFamily="18" charset="0"/>
                <a:cs typeface="Times New Roman" pitchFamily="18" charset="0"/>
              </a:rPr>
              <a:t>hành</a:t>
            </a:r>
            <a:r>
              <a:rPr lang="en-US" altLang="en-US" sz="4400" i="1" dirty="0" smtClean="0">
                <a:solidFill>
                  <a:srgbClr val="0033CC"/>
                </a:solidFill>
                <a:latin typeface="Times New Roman" pitchFamily="18" charset="0"/>
                <a:cs typeface="Times New Roman" pitchFamily="18" charset="0"/>
              </a:rPr>
              <a:t> : </a:t>
            </a:r>
            <a:r>
              <a:rPr lang="en-US" altLang="en-US" sz="4400" b="1" i="1" u="sng" dirty="0" err="1" smtClean="0">
                <a:solidFill>
                  <a:srgbClr val="0033CC"/>
                </a:solidFill>
                <a:latin typeface="Times New Roman" pitchFamily="18" charset="0"/>
                <a:cs typeface="Times New Roman" pitchFamily="18" charset="0"/>
              </a:rPr>
              <a:t>Luật</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Phòng</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cháy</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và</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chữa</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cháy</a:t>
            </a:r>
            <a:r>
              <a:rPr lang="en-US" altLang="en-US" sz="4400" b="1" i="1"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Luật</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Hình</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sự</a:t>
            </a:r>
            <a:r>
              <a:rPr lang="en-US" altLang="en-US" sz="4400" b="1" i="1" u="sng" dirty="0" smtClean="0">
                <a:solidFill>
                  <a:srgbClr val="0033CC"/>
                </a:solidFill>
                <a:latin typeface="Times New Roman" pitchFamily="18" charset="0"/>
                <a:cs typeface="Times New Roman" pitchFamily="18" charset="0"/>
              </a:rPr>
              <a:t> </a:t>
            </a:r>
            <a:r>
              <a:rPr lang="en-US" altLang="en-US" sz="4400" i="1" dirty="0" err="1" smtClean="0">
                <a:solidFill>
                  <a:srgbClr val="0033CC"/>
                </a:solidFill>
                <a:latin typeface="Times New Roman" pitchFamily="18" charset="0"/>
                <a:cs typeface="Times New Roman" pitchFamily="18" charset="0"/>
              </a:rPr>
              <a:t>và</a:t>
            </a:r>
            <a:r>
              <a:rPr lang="en-US" altLang="en-US" sz="4400" b="1" i="1"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một</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số</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văn</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bản</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quy</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phạm</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pháp</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luật</a:t>
            </a:r>
            <a:r>
              <a:rPr lang="en-US" altLang="en-US" sz="4400" b="1" i="1" u="sng" dirty="0" smtClean="0">
                <a:solidFill>
                  <a:srgbClr val="0033CC"/>
                </a:solidFill>
                <a:latin typeface="Times New Roman" pitchFamily="18" charset="0"/>
                <a:cs typeface="Times New Roman" pitchFamily="18" charset="0"/>
              </a:rPr>
              <a:t> </a:t>
            </a:r>
            <a:r>
              <a:rPr lang="en-US" altLang="en-US" sz="4400" b="1" i="1" u="sng" dirty="0" err="1" smtClean="0">
                <a:solidFill>
                  <a:srgbClr val="0033CC"/>
                </a:solidFill>
                <a:latin typeface="Times New Roman" pitchFamily="18" charset="0"/>
                <a:cs typeface="Times New Roman" pitchFamily="18" charset="0"/>
              </a:rPr>
              <a:t>khác</a:t>
            </a:r>
            <a:r>
              <a:rPr lang="en-US" altLang="en-US" sz="4400" b="1" i="1" dirty="0" smtClean="0">
                <a:solidFill>
                  <a:srgbClr val="0033CC"/>
                </a:solidFill>
                <a:latin typeface="Times New Roman" pitchFamily="18" charset="0"/>
                <a:cs typeface="Times New Roman" pitchFamily="18" charset="0"/>
              </a:rPr>
              <a:t>.</a:t>
            </a:r>
          </a:p>
          <a:p>
            <a:pPr>
              <a:buFontTx/>
              <a:buNone/>
            </a:pPr>
            <a:endParaRPr lang="en-US" altLang="en-US" sz="4400" dirty="0" smtClean="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0"/>
            <a:ext cx="9144000" cy="1600200"/>
          </a:xfrm>
        </p:spPr>
        <p:txBody>
          <a:bodyPr>
            <a:normAutofit/>
          </a:bodyPr>
          <a:lstStyle/>
          <a:p>
            <a:pPr marL="571500" indent="-571500">
              <a:buFont typeface="Wingdings" pitchFamily="2" charset="2"/>
              <a:buChar char="Ø"/>
            </a:pPr>
            <a:r>
              <a:rPr lang="en-US" altLang="en-US" sz="3200" dirty="0" err="1" smtClean="0">
                <a:solidFill>
                  <a:srgbClr val="0033CC"/>
                </a:solidFill>
                <a:latin typeface="Times New Roman" pitchFamily="18" charset="0"/>
                <a:cs typeface="Times New Roman" pitchFamily="18" charset="0"/>
              </a:rPr>
              <a:t>Cấm</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tàng</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trữ</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vận</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chuyển</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buôn</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bán</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sử</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dụng</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trái</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phép</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các</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loại</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vũ</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khí</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chất</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nổ</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cháy</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chất</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phóng</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xạ</a:t>
            </a:r>
            <a:r>
              <a:rPr lang="en-US" altLang="en-US" sz="3200" b="1" u="sng"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và</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chất</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độc</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hại</a:t>
            </a:r>
            <a:endParaRPr lang="en-US" altLang="en-US" sz="3200" b="1" u="sng" dirty="0" smtClean="0">
              <a:solidFill>
                <a:srgbClr val="0033CC"/>
              </a:solidFill>
              <a:latin typeface="Times New Roman" pitchFamily="18" charset="0"/>
              <a:cs typeface="Times New Roman" pitchFamily="18" charset="0"/>
            </a:endParaRPr>
          </a:p>
        </p:txBody>
      </p:sp>
      <p:pic>
        <p:nvPicPr>
          <p:cNvPr id="4098" name="Picture 2" descr="Hình ảnh có liên qu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3700"/>
            <a:ext cx="39179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Tang vật và đối tượng bị tạm giữ tại cơ quan công 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22275"/>
            <a:ext cx="42148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04800" y="393700"/>
            <a:ext cx="3917950" cy="3505200"/>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flipH="1">
            <a:off x="304800" y="393700"/>
            <a:ext cx="3917950" cy="350520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4572000" y="422275"/>
            <a:ext cx="4214813" cy="3476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4572000" y="422275"/>
            <a:ext cx="4214813" cy="3476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par>
                                <p:cTn id="8" presetID="6" presetClass="entr" presetSubtype="16"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circle(in)">
                                      <p:cBhvr>
                                        <p:cTn id="10" dur="2000"/>
                                        <p:tgtEl>
                                          <p:spTgt spid="4099"/>
                                        </p:tgtEl>
                                      </p:cBhvr>
                                    </p:animEffect>
                                  </p:childTnLst>
                                </p:cTn>
                              </p:par>
                            </p:childTnLst>
                          </p:cTn>
                        </p:par>
                        <p:par>
                          <p:cTn id="11" fill="hold" nodeType="afterGroup">
                            <p:stCondLst>
                              <p:cond delay="20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0"/>
            <a:ext cx="9144000" cy="1981200"/>
          </a:xfrm>
        </p:spPr>
        <p:txBody>
          <a:bodyPr/>
          <a:lstStyle/>
          <a:p>
            <a:pPr marL="571500" indent="-571500">
              <a:buFont typeface="Wingdings" pitchFamily="2" charset="2"/>
              <a:buChar char="Ø"/>
            </a:pP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Chỉ</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những</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cơ</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quan</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tổ</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chức</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cá</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nhân</a:t>
            </a:r>
            <a:r>
              <a:rPr lang="en-US" altLang="en-US" sz="3200" b="1" u="sng"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được</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Nhà</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nước</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giao</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nhiệm</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vụ</a:t>
            </a:r>
            <a:r>
              <a:rPr lang="en-US" altLang="en-US" sz="3200" b="1" u="sng"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và</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cho</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phép</a:t>
            </a:r>
            <a:r>
              <a:rPr lang="en-US" altLang="en-US" sz="3200" b="1" u="sng"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mới</a:t>
            </a:r>
            <a:r>
              <a:rPr lang="en-US" altLang="en-US" sz="3200"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được</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giữ</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chuyên</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chở</a:t>
            </a:r>
            <a:r>
              <a:rPr lang="en-US" altLang="en-US" sz="3200" b="1" u="sng"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và</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sử</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dụng</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vũ</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khí</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chất</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nổ</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chất</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cháy</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chất</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phóng</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xạ</a:t>
            </a:r>
            <a:r>
              <a:rPr lang="en-US" altLang="en-US" sz="3200" b="1" u="sng" dirty="0" smtClean="0">
                <a:solidFill>
                  <a:srgbClr val="0033CC"/>
                </a:solidFill>
                <a:latin typeface="Times New Roman" pitchFamily="18" charset="0"/>
                <a:cs typeface="Times New Roman" pitchFamily="18" charset="0"/>
              </a:rPr>
              <a:t> </a:t>
            </a:r>
            <a:r>
              <a:rPr lang="en-US" altLang="en-US" sz="3200" dirty="0" err="1" smtClean="0">
                <a:solidFill>
                  <a:srgbClr val="0033CC"/>
                </a:solidFill>
                <a:latin typeface="Times New Roman" pitchFamily="18" charset="0"/>
                <a:cs typeface="Times New Roman" pitchFamily="18" charset="0"/>
              </a:rPr>
              <a:t>và</a:t>
            </a:r>
            <a:r>
              <a:rPr lang="en-US" altLang="en-US" sz="3200"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chất</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độc</a:t>
            </a:r>
            <a:r>
              <a:rPr lang="en-US" altLang="en-US" sz="3200" b="1" u="sng" dirty="0" smtClean="0">
                <a:solidFill>
                  <a:srgbClr val="0033CC"/>
                </a:solidFill>
                <a:latin typeface="Times New Roman" pitchFamily="18" charset="0"/>
                <a:cs typeface="Times New Roman" pitchFamily="18" charset="0"/>
              </a:rPr>
              <a:t> </a:t>
            </a:r>
            <a:r>
              <a:rPr lang="en-US" altLang="en-US" sz="3200" b="1" u="sng" dirty="0" err="1" smtClean="0">
                <a:solidFill>
                  <a:srgbClr val="0033CC"/>
                </a:solidFill>
                <a:latin typeface="Times New Roman" pitchFamily="18" charset="0"/>
                <a:cs typeface="Times New Roman" pitchFamily="18" charset="0"/>
              </a:rPr>
              <a:t>hại</a:t>
            </a:r>
            <a:r>
              <a:rPr lang="en-US" altLang="en-US" sz="3200" b="1" u="sng" dirty="0" smtClean="0">
                <a:solidFill>
                  <a:srgbClr val="0033CC"/>
                </a:solidFill>
                <a:latin typeface="Times New Roman" pitchFamily="18" charset="0"/>
                <a:cs typeface="Times New Roman" pitchFamily="18" charset="0"/>
              </a:rPr>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228600"/>
            <a:ext cx="6191250" cy="35814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3800"/>
            <a:ext cx="9144000" cy="3124200"/>
          </a:xfrm>
        </p:spPr>
        <p:txBody>
          <a:bodyPr/>
          <a:lstStyle/>
          <a:p>
            <a:pPr marL="571500" indent="-571500">
              <a:buFont typeface="Wingdings" pitchFamily="2" charset="2"/>
              <a:buChar char="Ø"/>
            </a:pPr>
            <a:r>
              <a:rPr lang="en-US" altLang="en-US" sz="3000" b="1" u="sng" dirty="0" err="1" smtClean="0">
                <a:solidFill>
                  <a:srgbClr val="0033CC"/>
                </a:solidFill>
                <a:latin typeface="Times New Roman" pitchFamily="18" charset="0"/>
                <a:cs typeface="Times New Roman" pitchFamily="18" charset="0"/>
              </a:rPr>
              <a:t>Cơ</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quan</a:t>
            </a:r>
            <a:r>
              <a:rPr lang="en-US" altLang="en-US" sz="3000" b="1" u="sng" dirty="0" smtClean="0">
                <a:solidFill>
                  <a:srgbClr val="0033CC"/>
                </a:solidFill>
                <a:latin typeface="Times New Roman" pitchFamily="18" charset="0"/>
                <a:cs typeface="Times New Roman" pitchFamily="18" charset="0"/>
              </a:rPr>
              <a:t> </a:t>
            </a:r>
            <a:r>
              <a:rPr lang="en-US" altLang="en-US" sz="3000" dirty="0" smtClean="0">
                <a:solidFill>
                  <a:srgbClr val="0033CC"/>
                </a:solidFill>
                <a:latin typeface="Times New Roman" pitchFamily="18" charset="0"/>
                <a:cs typeface="Times New Roman" pitchFamily="18" charset="0"/>
              </a:rPr>
              <a:t>,</a:t>
            </a:r>
            <a:r>
              <a:rPr lang="en-US" altLang="en-US" sz="3000" b="1" u="sng" dirty="0" err="1" smtClean="0">
                <a:solidFill>
                  <a:srgbClr val="0033CC"/>
                </a:solidFill>
                <a:latin typeface="Times New Roman" pitchFamily="18" charset="0"/>
                <a:cs typeface="Times New Roman" pitchFamily="18" charset="0"/>
              </a:rPr>
              <a:t>tổ</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chức</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cá</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nhân</a:t>
            </a:r>
            <a:r>
              <a:rPr lang="en-US" altLang="en-US" sz="3000" b="1" u="sng"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có</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trách</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nhiệm</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bảo</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quản</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chuyên</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chở</a:t>
            </a:r>
            <a:r>
              <a:rPr lang="en-US" altLang="en-US" sz="3000" b="1" u="sng"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và</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sử</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dụng</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vũ</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khí</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chất</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nổ</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chất</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cháy</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chất</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phóng</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xạ</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chất</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độc</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hại</a:t>
            </a:r>
            <a:r>
              <a:rPr lang="en-US" altLang="en-US" sz="3000" b="1" u="sng"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phải</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được</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huấn</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luyện</a:t>
            </a:r>
            <a:r>
              <a:rPr lang="en-US" altLang="en-US" sz="3000" b="1" u="sng"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về</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chuyên</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môn</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có</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đủ</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phương</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tiện</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cần</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thiết</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và</a:t>
            </a:r>
            <a:r>
              <a:rPr lang="en-US" altLang="en-US" sz="3000"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luôn</a:t>
            </a:r>
            <a:r>
              <a:rPr lang="en-US" altLang="en-US" sz="3000"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tuân</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thủ</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quy</a:t>
            </a:r>
            <a:r>
              <a:rPr lang="en-US" altLang="en-US" sz="3000" b="1" u="sng" dirty="0" smtClean="0">
                <a:solidFill>
                  <a:srgbClr val="0033CC"/>
                </a:solidFill>
                <a:latin typeface="Times New Roman" pitchFamily="18" charset="0"/>
                <a:cs typeface="Times New Roman" pitchFamily="18" charset="0"/>
              </a:rPr>
              <a:t> </a:t>
            </a:r>
            <a:r>
              <a:rPr lang="en-US" altLang="en-US" sz="3000" b="1" u="sng" dirty="0" err="1" smtClean="0">
                <a:solidFill>
                  <a:srgbClr val="0033CC"/>
                </a:solidFill>
                <a:latin typeface="Times New Roman" pitchFamily="18" charset="0"/>
                <a:cs typeface="Times New Roman" pitchFamily="18" charset="0"/>
              </a:rPr>
              <a:t>định</a:t>
            </a:r>
            <a:r>
              <a:rPr lang="en-US" altLang="en-US" sz="3000" b="1" u="sng" dirty="0" smtClean="0">
                <a:solidFill>
                  <a:srgbClr val="0033CC"/>
                </a:solidFill>
                <a:latin typeface="Times New Roman" pitchFamily="18" charset="0"/>
                <a:cs typeface="Times New Roman" pitchFamily="18" charset="0"/>
              </a:rPr>
              <a:t> </a:t>
            </a:r>
            <a:r>
              <a:rPr lang="en-US" altLang="en-US" sz="3000" dirty="0" err="1" smtClean="0">
                <a:solidFill>
                  <a:srgbClr val="0033CC"/>
                </a:solidFill>
                <a:latin typeface="Times New Roman" pitchFamily="18" charset="0"/>
                <a:cs typeface="Times New Roman" pitchFamily="18" charset="0"/>
              </a:rPr>
              <a:t>về</a:t>
            </a:r>
            <a:r>
              <a:rPr lang="en-US" altLang="en-US" sz="3000" dirty="0" smtClean="0">
                <a:solidFill>
                  <a:srgbClr val="0033CC"/>
                </a:solidFill>
                <a:latin typeface="Times New Roman" pitchFamily="18" charset="0"/>
                <a:cs typeface="Times New Roman" pitchFamily="18" charset="0"/>
              </a:rPr>
              <a:t> an </a:t>
            </a:r>
            <a:r>
              <a:rPr lang="en-US" altLang="en-US" sz="3000" dirty="0" err="1" smtClean="0">
                <a:solidFill>
                  <a:srgbClr val="0033CC"/>
                </a:solidFill>
                <a:latin typeface="Times New Roman" pitchFamily="18" charset="0"/>
                <a:cs typeface="Times New Roman" pitchFamily="18" charset="0"/>
              </a:rPr>
              <a:t>toàn</a:t>
            </a:r>
            <a:endParaRPr lang="en-US" altLang="en-US" sz="3000" dirty="0" smtClean="0">
              <a:solidFill>
                <a:srgbClr val="0033CC"/>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04800"/>
            <a:ext cx="6083300" cy="3657600"/>
          </a:xfr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6DBF06-ED71-4045-AA4E-BF107E4A4B07}"/>
              </a:ext>
            </a:extLst>
          </p:cNvPr>
          <p:cNvSpPr txBox="1"/>
          <p:nvPr/>
        </p:nvSpPr>
        <p:spPr>
          <a:xfrm>
            <a:off x="152400" y="304800"/>
            <a:ext cx="8991600" cy="6299160"/>
          </a:xfrm>
          <a:prstGeom prst="rect">
            <a:avLst/>
          </a:prstGeom>
          <a:noFill/>
        </p:spPr>
        <p:txBody>
          <a:bodyPr wrap="square" rtlCol="0">
            <a:spAutoFit/>
          </a:bodyPr>
          <a:lstStyle/>
          <a:p>
            <a:pPr marL="36000">
              <a:lnSpc>
                <a:spcPts val="4320"/>
              </a:lnSpc>
            </a:pPr>
            <a:r>
              <a:rPr lang="en-US" sz="3200" b="1" dirty="0" smtClean="0">
                <a:solidFill>
                  <a:srgbClr val="FF0000"/>
                </a:solidFill>
                <a:latin typeface="Times New Roman" panose="02020603050405020304" pitchFamily="18" charset="0"/>
                <a:cs typeface="Times New Roman" panose="02020603050405020304" pitchFamily="18" charset="0"/>
              </a:rPr>
              <a:t>II. NỘI </a:t>
            </a:r>
            <a:r>
              <a:rPr lang="en-US" sz="3200" b="1" dirty="0">
                <a:solidFill>
                  <a:srgbClr val="FF0000"/>
                </a:solidFill>
                <a:latin typeface="Times New Roman" panose="02020603050405020304" pitchFamily="18" charset="0"/>
                <a:cs typeface="Times New Roman" panose="02020603050405020304" pitchFamily="18" charset="0"/>
              </a:rPr>
              <a:t>DUNG BÀI </a:t>
            </a:r>
            <a:r>
              <a:rPr lang="en-US" sz="3200" b="1" dirty="0" smtClean="0">
                <a:solidFill>
                  <a:srgbClr val="FF0000"/>
                </a:solidFill>
                <a:latin typeface="Times New Roman" panose="02020603050405020304" pitchFamily="18" charset="0"/>
                <a:cs typeface="Times New Roman" panose="02020603050405020304" pitchFamily="18" charset="0"/>
              </a:rPr>
              <a:t>HỌC:</a:t>
            </a:r>
            <a:endParaRPr lang="en-US" sz="3200" b="1" dirty="0">
              <a:solidFill>
                <a:srgbClr val="FF0000"/>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US" sz="3200" b="1" dirty="0">
                <a:solidFill>
                  <a:srgbClr val="009900"/>
                </a:solidFill>
                <a:latin typeface="Times New Roman" panose="02020603050405020304" pitchFamily="18" charset="0"/>
                <a:cs typeface="Times New Roman" panose="02020603050405020304" pitchFamily="18" charset="0"/>
              </a:rPr>
              <a:t>2</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Pháp</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luật</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quy</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định</a:t>
            </a:r>
            <a:r>
              <a:rPr lang="en-US" sz="3200" b="1" dirty="0" smtClean="0">
                <a:solidFill>
                  <a:srgbClr val="009900"/>
                </a:solidFill>
                <a:latin typeface="Times New Roman" panose="02020603050405020304" pitchFamily="18" charset="0"/>
                <a:cs typeface="Times New Roman" panose="02020603050405020304" pitchFamily="18" charset="0"/>
              </a:rPr>
              <a:t>:</a:t>
            </a:r>
          </a:p>
          <a:p>
            <a:pPr marL="36000">
              <a:lnSpc>
                <a:spcPts val="4320"/>
              </a:lnSpc>
              <a:spcBef>
                <a:spcPts val="600"/>
              </a:spcBef>
              <a:spcAft>
                <a:spcPts val="600"/>
              </a:spcAft>
            </a:pPr>
            <a:r>
              <a:rPr lang="en-NZ" dirty="0" smtClean="0">
                <a:latin typeface="Times New Roman" panose="02020603050405020304" pitchFamily="18" charset="0"/>
                <a:cs typeface="Times New Roman" panose="02020603050405020304" pitchFamily="18" charset="0"/>
              </a:rPr>
              <a:t>- </a:t>
            </a:r>
            <a:r>
              <a:rPr lang="en-NZ" dirty="0" err="1" smtClean="0">
                <a:latin typeface="Times New Roman" panose="02020603050405020304" pitchFamily="18" charset="0"/>
                <a:cs typeface="Times New Roman" panose="02020603050405020304" pitchFamily="18" charset="0"/>
              </a:rPr>
              <a:t>Cấm</a:t>
            </a:r>
            <a:r>
              <a:rPr lang="en-NZ" dirty="0" smtClean="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tàng</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trữ</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vận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chuyển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buôn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bán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sử</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dụng</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trái</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phép</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các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loại</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vũ</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khí</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các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chất</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cháy</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nổ</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chất</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phóng</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xạ</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và</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độc</a:t>
            </a:r>
            <a:r>
              <a:rPr lang="en-NZ" dirty="0">
                <a:latin typeface="Times New Roman" panose="02020603050405020304" pitchFamily="18" charset="0"/>
                <a:cs typeface="Times New Roman" panose="02020603050405020304" pitchFamily="18" charset="0"/>
              </a:rPr>
              <a:t> </a:t>
            </a:r>
            <a:r>
              <a:rPr lang="en-NZ" dirty="0" err="1" smtClean="0">
                <a:latin typeface="Times New Roman" panose="02020603050405020304" pitchFamily="18" charset="0"/>
                <a:cs typeface="Times New Roman" panose="02020603050405020304" pitchFamily="18" charset="0"/>
              </a:rPr>
              <a:t>hại</a:t>
            </a:r>
            <a:r>
              <a:rPr lang="en-NZ" dirty="0" smtClean="0">
                <a:latin typeface="Times New Roman" panose="02020603050405020304" pitchFamily="18" charset="0"/>
                <a:cs typeface="Times New Roman" panose="02020603050405020304" pitchFamily="18" charset="0"/>
              </a:rPr>
              <a:t>;</a:t>
            </a:r>
          </a:p>
          <a:p>
            <a:pPr marL="36000">
              <a:lnSpc>
                <a:spcPts val="4320"/>
              </a:lnSpc>
              <a:spcBef>
                <a:spcPts val="600"/>
              </a:spcBef>
              <a:spcAft>
                <a:spcPts val="600"/>
              </a:spcAft>
            </a:pPr>
            <a:r>
              <a:rPr lang="en-NZ" dirty="0" smtClean="0">
                <a:latin typeface="Times New Roman" panose="02020603050405020304" pitchFamily="18" charset="0"/>
                <a:cs typeface="Times New Roman" panose="02020603050405020304" pitchFamily="18" charset="0"/>
              </a:rPr>
              <a:t>- </a:t>
            </a:r>
            <a:r>
              <a:rPr lang="en-NZ" dirty="0" err="1" smtClean="0">
                <a:latin typeface="Times New Roman" panose="02020603050405020304" pitchFamily="18" charset="0"/>
                <a:cs typeface="Times New Roman" panose="02020603050405020304" pitchFamily="18" charset="0"/>
              </a:rPr>
              <a:t>Chỉ</a:t>
            </a:r>
            <a:r>
              <a:rPr lang="en-NZ" dirty="0" smtClean="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có</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cơ</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quan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tổ</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chức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cá</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nhân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được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Nhà</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nước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giao</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nhiệm</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vụ</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và</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cho</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phép</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mới</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được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giữ</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chuyên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chở</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và</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sử</a:t>
            </a:r>
            <a:r>
              <a:rPr lang="en-NZ" dirty="0">
                <a:latin typeface="Times New Roman" panose="02020603050405020304" pitchFamily="18" charset="0"/>
                <a:cs typeface="Times New Roman" panose="02020603050405020304" pitchFamily="18" charset="0"/>
              </a:rPr>
              <a:t> </a:t>
            </a:r>
            <a:r>
              <a:rPr lang="en-NZ" dirty="0" err="1" smtClean="0">
                <a:latin typeface="Times New Roman" panose="02020603050405020304" pitchFamily="18" charset="0"/>
                <a:cs typeface="Times New Roman" panose="02020603050405020304" pitchFamily="18" charset="0"/>
              </a:rPr>
              <a:t>dụng</a:t>
            </a:r>
            <a:r>
              <a:rPr lang="en-NZ" dirty="0" smtClean="0">
                <a:latin typeface="Times New Roman" panose="02020603050405020304" pitchFamily="18" charset="0"/>
                <a:cs typeface="Times New Roman" panose="02020603050405020304" pitchFamily="18" charset="0"/>
              </a:rPr>
              <a:t>;</a:t>
            </a:r>
          </a:p>
          <a:p>
            <a:pPr marL="36000">
              <a:lnSpc>
                <a:spcPts val="4320"/>
              </a:lnSpc>
              <a:spcBef>
                <a:spcPts val="600"/>
              </a:spcBef>
              <a:spcAft>
                <a:spcPts val="600"/>
              </a:spcAft>
            </a:pPr>
            <a:r>
              <a:rPr lang="en-NZ" dirty="0" smtClean="0">
                <a:latin typeface="Times New Roman" panose="02020603050405020304" pitchFamily="18" charset="0"/>
                <a:cs typeface="Times New Roman" panose="02020603050405020304" pitchFamily="18" charset="0"/>
              </a:rPr>
              <a:t>- </a:t>
            </a:r>
            <a:r>
              <a:rPr lang="en-NZ" dirty="0" err="1" smtClean="0">
                <a:latin typeface="Times New Roman" panose="02020603050405020304" pitchFamily="18" charset="0"/>
                <a:cs typeface="Times New Roman" panose="02020603050405020304" pitchFamily="18" charset="0"/>
              </a:rPr>
              <a:t>Các</a:t>
            </a:r>
            <a:r>
              <a:rPr lang="en-NZ" dirty="0" smtClean="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cơ</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quan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tổ</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chức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cá</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nhân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có</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trách</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nhiệm</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phải</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được</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huấn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luyện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về</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chuyên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môn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và</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phải</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luôn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tuân</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thủ</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các</a:t>
            </a:r>
            <a:r>
              <a:rPr lang="en-NZ" dirty="0">
                <a:latin typeface="Times New Roman" panose="02020603050405020304" pitchFamily="18" charset="0"/>
                <a:cs typeface="Times New Roman" panose="02020603050405020304" pitchFamily="18" charset="0"/>
              </a:rPr>
              <a:t> qui </a:t>
            </a:r>
            <a:r>
              <a:rPr lang="en-NZ" dirty="0" err="1">
                <a:latin typeface="Times New Roman" panose="02020603050405020304" pitchFamily="18" charset="0"/>
                <a:cs typeface="Times New Roman" panose="02020603050405020304" pitchFamily="18" charset="0"/>
              </a:rPr>
              <a:t>định</a:t>
            </a:r>
            <a:r>
              <a:rPr lang="en-NZ" dirty="0">
                <a:latin typeface="Times New Roman" panose="02020603050405020304" pitchFamily="18" charset="0"/>
                <a:cs typeface="Times New Roman" panose="02020603050405020304" pitchFamily="18" charset="0"/>
              </a:rPr>
              <a:t> </a:t>
            </a:r>
            <a:r>
              <a:rPr lang="en-NZ" dirty="0" err="1">
                <a:latin typeface="Times New Roman" panose="02020603050405020304" pitchFamily="18" charset="0"/>
                <a:cs typeface="Times New Roman" panose="02020603050405020304" pitchFamily="18" charset="0"/>
              </a:rPr>
              <a:t>về</a:t>
            </a:r>
            <a:r>
              <a:rPr lang="en-NZ" dirty="0">
                <a:latin typeface="Times New Roman" panose="02020603050405020304" pitchFamily="18" charset="0"/>
                <a:cs typeface="Times New Roman" panose="02020603050405020304" pitchFamily="18" charset="0"/>
              </a:rPr>
              <a:t> an </a:t>
            </a:r>
            <a:r>
              <a:rPr lang="en-NZ" dirty="0" err="1">
                <a:latin typeface="Times New Roman" panose="02020603050405020304" pitchFamily="18" charset="0"/>
                <a:cs typeface="Times New Roman" panose="02020603050405020304" pitchFamily="18" charset="0"/>
              </a:rPr>
              <a:t>toàn</a:t>
            </a:r>
            <a:r>
              <a:rPr lang="en-NZ" dirty="0">
                <a:latin typeface="Times New Roman" panose="02020603050405020304" pitchFamily="18" charset="0"/>
                <a:cs typeface="Times New Roman" panose="02020603050405020304" pitchFamily="18" charset="0"/>
              </a:rPr>
              <a:t>.</a:t>
            </a:r>
          </a:p>
          <a:p>
            <a:pPr marL="36000">
              <a:lnSpc>
                <a:spcPts val="4320"/>
              </a:lnSpc>
              <a:spcBef>
                <a:spcPts val="600"/>
              </a:spcBef>
              <a:spcAft>
                <a:spcPts val="600"/>
              </a:spcAft>
            </a:pPr>
            <a:endParaRPr lang="en-US" sz="3200" b="1" dirty="0" smtClean="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41896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262" name="Group 150"/>
          <p:cNvGraphicFramePr>
            <a:graphicFrameLocks noGrp="1"/>
          </p:cNvGraphicFramePr>
          <p:nvPr>
            <p:ph/>
            <p:extLst>
              <p:ext uri="{D42A27DB-BD31-4B8C-83A1-F6EECF244321}">
                <p14:modId xmlns:p14="http://schemas.microsoft.com/office/powerpoint/2010/main" val="2309801768"/>
              </p:ext>
            </p:extLst>
          </p:nvPr>
        </p:nvGraphicFramePr>
        <p:xfrm>
          <a:off x="1828800" y="1600200"/>
          <a:ext cx="7315200" cy="4880928"/>
        </p:xfrm>
        <a:graphic>
          <a:graphicData uri="http://schemas.openxmlformats.org/drawingml/2006/table">
            <a:tbl>
              <a:tblPr/>
              <a:tblGrid>
                <a:gridCol w="4903788"/>
                <a:gridCol w="884237"/>
                <a:gridCol w="1527175"/>
              </a:tblGrid>
              <a:tr h="60960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rgbClr val="FF0000"/>
                          </a:solidFill>
                          <a:effectLst/>
                          <a:latin typeface="Times New Roman" pitchFamily="18" charset="0"/>
                          <a:cs typeface="Times New Roman" pitchFamily="18" charset="0"/>
                        </a:rPr>
                        <a:t>Việc</a:t>
                      </a:r>
                      <a:r>
                        <a:rPr kumimoji="0" lang="en-US" alt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rgbClr val="FF0000"/>
                          </a:solidFill>
                          <a:effectLst/>
                          <a:latin typeface="Times New Roman" pitchFamily="18" charset="0"/>
                          <a:cs typeface="Times New Roman" pitchFamily="18" charset="0"/>
                        </a:rPr>
                        <a:t>làm</a:t>
                      </a:r>
                      <a:r>
                        <a:rPr kumimoji="0" lang="en-US" altLang="en-US" sz="2000" b="1" i="0" u="none" strike="noStrike" cap="none" normalizeH="0" baseline="0" dirty="0" smtClean="0">
                          <a:ln>
                            <a:noFill/>
                          </a:ln>
                          <a:solidFill>
                            <a:srgbClr val="FF0000"/>
                          </a:solidFill>
                          <a:effectLst/>
                          <a:latin typeface="Times New Roman" pitchFamily="18" charset="0"/>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0000FF"/>
                          </a:solidFill>
                          <a:effectLst/>
                          <a:latin typeface="Times New Roman" pitchFamily="18" charset="0"/>
                          <a:cs typeface="Times New Roman" pitchFamily="18" charset="0"/>
                        </a:rPr>
                        <a:t>Nên làm</a:t>
                      </a:r>
                      <a:endParaRPr kumimoji="0" lang="en-US" altLang="en-US" sz="2000" b="1" i="0" u="none" strike="noStrike" cap="none" normalizeH="0" baseline="0" smtClean="0">
                        <a:ln>
                          <a:noFill/>
                        </a:ln>
                        <a:solidFill>
                          <a:srgbClr val="FF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rgbClr val="FF0000"/>
                          </a:solidFill>
                          <a:effectLst/>
                          <a:latin typeface="Times New Roman" pitchFamily="18" charset="0"/>
                          <a:cs typeface="Times New Roman" pitchFamily="18" charset="0"/>
                        </a:rPr>
                        <a:t>Không nên làm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a. Sử dụng theo ý thích các chất dễ gây cháy, nổ.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b. Vứt bừa bãi các chất dễ cháy ở nơi công cộng.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116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c. Sử dụng điện để bẫy chuột bảo vệ hoa màu.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896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d. Tắt đèn, tắt quạt và các thiết bị điện ở cơ quan, lớp học trước khi ra về.</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e. Sử dụng thuốc nổ đánh bắt cá.</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smtClean="0">
                          <a:ln>
                            <a:noFill/>
                          </a:ln>
                          <a:solidFill>
                            <a:schemeClr val="tx1"/>
                          </a:solidFill>
                          <a:effectLst/>
                          <a:latin typeface="Times New Roman" pitchFamily="18" charset="0"/>
                          <a:cs typeface="Times New Roman" pitchFamily="18" charset="0"/>
                        </a:rPr>
                        <a:t>g. Cẩn thận khi sử dụng bếp điện, bếp 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4013">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h.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Hút</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thuốc</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lá</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tại</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kho</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hàng</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dễ</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en-US" sz="2000" b="1" i="0" u="none" strike="noStrike" cap="none" normalizeH="0" baseline="0" dirty="0" err="1" smtClean="0">
                          <a:ln>
                            <a:noFill/>
                          </a:ln>
                          <a:solidFill>
                            <a:schemeClr val="tx1"/>
                          </a:solidFill>
                          <a:effectLst/>
                          <a:latin typeface="Times New Roman" pitchFamily="18" charset="0"/>
                          <a:cs typeface="Times New Roman" pitchFamily="18" charset="0"/>
                        </a:rPr>
                        <a:t>cháy</a:t>
                      </a:r>
                      <a:r>
                        <a:rPr kumimoji="0" lang="en-US" altLang="en-US" sz="20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marL="742950" indent="-285750">
                        <a:spcBef>
                          <a:spcPct val="20000"/>
                        </a:spcBef>
                        <a:defRPr sz="2400">
                          <a:solidFill>
                            <a:schemeClr val="tx1"/>
                          </a:solidFill>
                          <a:latin typeface="Arial" charset="0"/>
                        </a:defRPr>
                      </a:lvl2pPr>
                      <a:lvl3pPr marL="1143000" indent="-228600">
                        <a:spcBef>
                          <a:spcPct val="20000"/>
                        </a:spcBef>
                        <a:defRPr sz="2000">
                          <a:solidFill>
                            <a:schemeClr val="tx1"/>
                          </a:solidFill>
                          <a:latin typeface="Arial" charset="0"/>
                        </a:defRPr>
                      </a:lvl3pPr>
                      <a:lvl4pPr marL="1600200" indent="-228600">
                        <a:spcBef>
                          <a:spcPct val="20000"/>
                        </a:spcBef>
                        <a:defRPr>
                          <a:solidFill>
                            <a:schemeClr val="tx1"/>
                          </a:solidFill>
                          <a:latin typeface="Arial" charset="0"/>
                        </a:defRPr>
                      </a:lvl4pPr>
                      <a:lvl5pPr marL="2057400" indent="-228600">
                        <a:spcBef>
                          <a:spcPct val="20000"/>
                        </a:spcBef>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9" name="TextBox 38"/>
          <p:cNvSpPr txBox="1">
            <a:spLocks noChangeArrowheads="1"/>
          </p:cNvSpPr>
          <p:nvPr/>
        </p:nvSpPr>
        <p:spPr bwMode="auto">
          <a:xfrm>
            <a:off x="8229600" y="2438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400" b="1" dirty="0">
                <a:solidFill>
                  <a:srgbClr val="FF3300"/>
                </a:solidFill>
                <a:latin typeface="VNI-Times" pitchFamily="2" charset="0"/>
              </a:rPr>
              <a:t>X</a:t>
            </a:r>
          </a:p>
        </p:txBody>
      </p:sp>
      <p:sp>
        <p:nvSpPr>
          <p:cNvPr id="2" name="TextBox 38"/>
          <p:cNvSpPr txBox="1">
            <a:spLocks noChangeArrowheads="1"/>
          </p:cNvSpPr>
          <p:nvPr/>
        </p:nvSpPr>
        <p:spPr bwMode="auto">
          <a:xfrm>
            <a:off x="8229600" y="3124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400" b="1">
                <a:solidFill>
                  <a:srgbClr val="FF3300"/>
                </a:solidFill>
                <a:latin typeface="VNI-Times" pitchFamily="2" charset="0"/>
              </a:rPr>
              <a:t>X</a:t>
            </a:r>
          </a:p>
        </p:txBody>
      </p:sp>
      <p:sp>
        <p:nvSpPr>
          <p:cNvPr id="3" name="TextBox 38"/>
          <p:cNvSpPr txBox="1">
            <a:spLocks noChangeArrowheads="1"/>
          </p:cNvSpPr>
          <p:nvPr/>
        </p:nvSpPr>
        <p:spPr bwMode="auto">
          <a:xfrm>
            <a:off x="8229600" y="3810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400" b="1" dirty="0">
                <a:solidFill>
                  <a:srgbClr val="FF3300"/>
                </a:solidFill>
                <a:latin typeface="VNI-Times" pitchFamily="2" charset="0"/>
              </a:rPr>
              <a:t>X</a:t>
            </a:r>
          </a:p>
        </p:txBody>
      </p:sp>
      <p:sp>
        <p:nvSpPr>
          <p:cNvPr id="4" name="TextBox 38"/>
          <p:cNvSpPr txBox="1">
            <a:spLocks noChangeArrowheads="1"/>
          </p:cNvSpPr>
          <p:nvPr/>
        </p:nvSpPr>
        <p:spPr bwMode="auto">
          <a:xfrm>
            <a:off x="7010400" y="4495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400" b="1" dirty="0">
                <a:solidFill>
                  <a:srgbClr val="0000FF"/>
                </a:solidFill>
                <a:latin typeface="VNI-Times" pitchFamily="2" charset="0"/>
              </a:rPr>
              <a:t>X</a:t>
            </a:r>
          </a:p>
        </p:txBody>
      </p:sp>
      <p:sp>
        <p:nvSpPr>
          <p:cNvPr id="5" name="TextBox 38"/>
          <p:cNvSpPr txBox="1">
            <a:spLocks noChangeArrowheads="1"/>
          </p:cNvSpPr>
          <p:nvPr/>
        </p:nvSpPr>
        <p:spPr bwMode="auto">
          <a:xfrm>
            <a:off x="8229600" y="5105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400" b="1" dirty="0">
                <a:solidFill>
                  <a:srgbClr val="FF3300"/>
                </a:solidFill>
                <a:latin typeface="VNI-Times" pitchFamily="2" charset="0"/>
              </a:rPr>
              <a:t>X</a:t>
            </a:r>
          </a:p>
        </p:txBody>
      </p:sp>
      <p:sp>
        <p:nvSpPr>
          <p:cNvPr id="6" name="TextBox 38"/>
          <p:cNvSpPr txBox="1">
            <a:spLocks noChangeArrowheads="1"/>
          </p:cNvSpPr>
          <p:nvPr/>
        </p:nvSpPr>
        <p:spPr bwMode="auto">
          <a:xfrm>
            <a:off x="7010400" y="5562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400" b="1" dirty="0">
                <a:solidFill>
                  <a:srgbClr val="0000FF"/>
                </a:solidFill>
                <a:latin typeface="VNI-Times" pitchFamily="2" charset="0"/>
              </a:rPr>
              <a:t>X</a:t>
            </a:r>
          </a:p>
        </p:txBody>
      </p:sp>
      <p:sp>
        <p:nvSpPr>
          <p:cNvPr id="7" name="TextBox 38"/>
          <p:cNvSpPr txBox="1">
            <a:spLocks noChangeArrowheads="1"/>
          </p:cNvSpPr>
          <p:nvPr/>
        </p:nvSpPr>
        <p:spPr bwMode="auto">
          <a:xfrm>
            <a:off x="8229600" y="6019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altLang="en-US" sz="2400" b="1" dirty="0">
                <a:solidFill>
                  <a:srgbClr val="FF3300"/>
                </a:solidFill>
                <a:latin typeface="VNI-Times" pitchFamily="2" charset="0"/>
              </a:rPr>
              <a:t>X</a:t>
            </a:r>
          </a:p>
        </p:txBody>
      </p:sp>
      <p:sp>
        <p:nvSpPr>
          <p:cNvPr id="90194" name="Rectangle 82"/>
          <p:cNvSpPr>
            <a:spLocks noChangeArrowheads="1"/>
          </p:cNvSpPr>
          <p:nvPr/>
        </p:nvSpPr>
        <p:spPr bwMode="auto">
          <a:xfrm>
            <a:off x="0" y="1676400"/>
            <a:ext cx="1752600" cy="45720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lnSpc>
                <a:spcPct val="150000"/>
              </a:lnSpc>
            </a:pPr>
            <a:r>
              <a:rPr lang="en-US" altLang="en-US" sz="2200" b="1" dirty="0" err="1">
                <a:solidFill>
                  <a:srgbClr val="0033CC"/>
                </a:solidFill>
                <a:latin typeface="Times New Roman" pitchFamily="18" charset="0"/>
                <a:cs typeface="Times New Roman" pitchFamily="18" charset="0"/>
              </a:rPr>
              <a:t>Để</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phòng</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ngừa</a:t>
            </a:r>
            <a:r>
              <a:rPr lang="en-US" altLang="en-US" sz="2200" b="1" dirty="0">
                <a:solidFill>
                  <a:srgbClr val="0033CC"/>
                </a:solidFill>
                <a:latin typeface="Times New Roman" pitchFamily="18" charset="0"/>
                <a:cs typeface="Times New Roman" pitchFamily="18" charset="0"/>
              </a:rPr>
              <a:t> tai </a:t>
            </a:r>
            <a:r>
              <a:rPr lang="en-US" altLang="en-US" sz="2200" b="1" dirty="0" err="1">
                <a:solidFill>
                  <a:srgbClr val="0033CC"/>
                </a:solidFill>
                <a:latin typeface="Times New Roman" pitchFamily="18" charset="0"/>
                <a:cs typeface="Times New Roman" pitchFamily="18" charset="0"/>
              </a:rPr>
              <a:t>nạn</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về</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cháy</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nổ</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chúng</a:t>
            </a:r>
            <a:r>
              <a:rPr lang="en-US" altLang="en-US" sz="2200" b="1" dirty="0">
                <a:solidFill>
                  <a:srgbClr val="0033CC"/>
                </a:solidFill>
                <a:latin typeface="Times New Roman" pitchFamily="18" charset="0"/>
                <a:cs typeface="Times New Roman" pitchFamily="18" charset="0"/>
              </a:rPr>
              <a:t> ta </a:t>
            </a:r>
            <a:r>
              <a:rPr lang="en-US" altLang="en-US" sz="2200" b="1" dirty="0" err="1">
                <a:solidFill>
                  <a:srgbClr val="C00000"/>
                </a:solidFill>
                <a:latin typeface="Times New Roman" pitchFamily="18" charset="0"/>
                <a:cs typeface="Times New Roman" pitchFamily="18" charset="0"/>
              </a:rPr>
              <a:t>nên</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và</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C00000"/>
                </a:solidFill>
                <a:latin typeface="Times New Roman" pitchFamily="18" charset="0"/>
                <a:cs typeface="Times New Roman" pitchFamily="18" charset="0"/>
              </a:rPr>
              <a:t>không</a:t>
            </a:r>
            <a:r>
              <a:rPr lang="en-US" altLang="en-US" sz="2200" b="1" dirty="0">
                <a:solidFill>
                  <a:srgbClr val="C00000"/>
                </a:solidFill>
                <a:latin typeface="Times New Roman" pitchFamily="18" charset="0"/>
                <a:cs typeface="Times New Roman" pitchFamily="18" charset="0"/>
              </a:rPr>
              <a:t> </a:t>
            </a:r>
            <a:r>
              <a:rPr lang="en-US" altLang="en-US" sz="2200" b="1" dirty="0" err="1">
                <a:solidFill>
                  <a:srgbClr val="C00000"/>
                </a:solidFill>
                <a:latin typeface="Times New Roman" pitchFamily="18" charset="0"/>
                <a:cs typeface="Times New Roman" pitchFamily="18" charset="0"/>
              </a:rPr>
              <a:t>nên</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làm</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gì</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Hãy</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đánh</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dấu</a:t>
            </a:r>
            <a:r>
              <a:rPr lang="en-US" altLang="en-US" sz="2200" b="1" dirty="0">
                <a:solidFill>
                  <a:srgbClr val="0033CC"/>
                </a:solidFill>
                <a:latin typeface="Times New Roman" pitchFamily="18" charset="0"/>
                <a:cs typeface="Times New Roman" pitchFamily="18" charset="0"/>
              </a:rPr>
              <a:t> X </a:t>
            </a:r>
            <a:r>
              <a:rPr lang="en-US" altLang="en-US" sz="2200" b="1" dirty="0" err="1">
                <a:solidFill>
                  <a:srgbClr val="0033CC"/>
                </a:solidFill>
                <a:latin typeface="Times New Roman" pitchFamily="18" charset="0"/>
                <a:cs typeface="Times New Roman" pitchFamily="18" charset="0"/>
              </a:rPr>
              <a:t>vào</a:t>
            </a:r>
            <a:r>
              <a:rPr lang="en-US" altLang="en-US" sz="2200" b="1" dirty="0">
                <a:solidFill>
                  <a:srgbClr val="0033CC"/>
                </a:solidFill>
                <a:latin typeface="Times New Roman" pitchFamily="18" charset="0"/>
                <a:cs typeface="Times New Roman" pitchFamily="18" charset="0"/>
              </a:rPr>
              <a:t> ô </a:t>
            </a:r>
            <a:r>
              <a:rPr lang="en-US" altLang="en-US" sz="2200" b="1" dirty="0" err="1">
                <a:solidFill>
                  <a:srgbClr val="0033CC"/>
                </a:solidFill>
                <a:latin typeface="Times New Roman" pitchFamily="18" charset="0"/>
                <a:cs typeface="Times New Roman" pitchFamily="18" charset="0"/>
              </a:rPr>
              <a:t>tương</a:t>
            </a:r>
            <a:r>
              <a:rPr lang="en-US" altLang="en-US" sz="2200" b="1" dirty="0">
                <a:solidFill>
                  <a:srgbClr val="0033CC"/>
                </a:solidFill>
                <a:latin typeface="Times New Roman" pitchFamily="18" charset="0"/>
                <a:cs typeface="Times New Roman" pitchFamily="18" charset="0"/>
              </a:rPr>
              <a:t> </a:t>
            </a:r>
            <a:r>
              <a:rPr lang="en-US" altLang="en-US" sz="2200" b="1" dirty="0" err="1">
                <a:solidFill>
                  <a:srgbClr val="0033CC"/>
                </a:solidFill>
                <a:latin typeface="Times New Roman" pitchFamily="18" charset="0"/>
                <a:cs typeface="Times New Roman" pitchFamily="18" charset="0"/>
              </a:rPr>
              <a:t>ứng</a:t>
            </a:r>
            <a:r>
              <a:rPr lang="en-US" altLang="en-US" sz="2200" b="1" dirty="0">
                <a:solidFill>
                  <a:srgbClr val="0033CC"/>
                </a:solidFill>
                <a:latin typeface="Times New Roman" pitchFamily="18" charset="0"/>
                <a:cs typeface="Times New Roman" pitchFamily="18" charset="0"/>
              </a:rPr>
              <a:t>)</a:t>
            </a:r>
          </a:p>
        </p:txBody>
      </p:sp>
      <p:sp>
        <p:nvSpPr>
          <p:cNvPr id="13" name="Rectangle 12"/>
          <p:cNvSpPr/>
          <p:nvPr/>
        </p:nvSpPr>
        <p:spPr>
          <a:xfrm>
            <a:off x="-152400" y="0"/>
            <a:ext cx="9428735" cy="1261884"/>
          </a:xfrm>
          <a:prstGeom prst="rect">
            <a:avLst/>
          </a:prstGeom>
          <a:noFill/>
          <a:ln>
            <a:noFill/>
          </a:ln>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dirty="0" smtClean="0">
                <a:ln w="11430"/>
                <a:solidFill>
                  <a:srgbClr val="0099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BÀI 15: PHÒNG NGỪA TAI NẠN VŨ KHÍ,</a:t>
            </a:r>
          </a:p>
          <a:p>
            <a:pPr algn="ctr"/>
            <a:r>
              <a:rPr lang="en-US" sz="3800" b="1" dirty="0" smtClean="0">
                <a:ln w="11430"/>
                <a:solidFill>
                  <a:srgbClr val="0099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CHÁY, NỔ VÀ CÁC CHẤT ĐỘC HẠI</a:t>
            </a:r>
            <a:endParaRPr lang="en-NZ" sz="3800" b="1" dirty="0">
              <a:ln w="11430"/>
              <a:solidFill>
                <a:srgbClr val="009900"/>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0194"/>
                                        </p:tgtEl>
                                        <p:attrNameLst>
                                          <p:attrName>style.visibility</p:attrName>
                                        </p:attrNameLst>
                                      </p:cBhvr>
                                      <p:to>
                                        <p:strVal val="visible"/>
                                      </p:to>
                                    </p:set>
                                    <p:animEffect transition="in" filter="circle(in)">
                                      <p:cBhvr>
                                        <p:cTn id="7" dur="1000"/>
                                        <p:tgtEl>
                                          <p:spTgt spid="90194"/>
                                        </p:tgtEl>
                                      </p:cBhvr>
                                    </p:animEffect>
                                  </p:childTnLst>
                                </p:cTn>
                              </p:par>
                              <p:par>
                                <p:cTn id="8" presetID="4" presetClass="entr" presetSubtype="16" fill="hold" nodeType="withEffect">
                                  <p:stCondLst>
                                    <p:cond delay="0"/>
                                  </p:stCondLst>
                                  <p:childTnLst>
                                    <p:set>
                                      <p:cBhvr>
                                        <p:cTn id="9" dur="1" fill="hold">
                                          <p:stCondLst>
                                            <p:cond delay="0"/>
                                          </p:stCondLst>
                                        </p:cTn>
                                        <p:tgtEl>
                                          <p:spTgt spid="90262"/>
                                        </p:tgtEl>
                                        <p:attrNameLst>
                                          <p:attrName>style.visibility</p:attrName>
                                        </p:attrNameLst>
                                      </p:cBhvr>
                                      <p:to>
                                        <p:strVal val="visible"/>
                                      </p:to>
                                    </p:set>
                                    <p:animEffect transition="in" filter="box(in)">
                                      <p:cBhvr>
                                        <p:cTn id="10" dur="3000"/>
                                        <p:tgtEl>
                                          <p:spTgt spid="902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ox(in)">
                                      <p:cBhvr>
                                        <p:cTn id="15" dur="500"/>
                                        <p:tgtEl>
                                          <p:spTgt spid="3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ox(in)">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ox(in)">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utoUpdateAnimBg="0"/>
      <p:bldP spid="2" grpId="0" autoUpdateAnimBg="0"/>
      <p:bldP spid="3" grpId="0" autoUpdateAnimBg="0"/>
      <p:bldP spid="4" grpId="0" autoUpdateAnimBg="0"/>
      <p:bldP spid="5" grpId="0" autoUpdateAnimBg="0"/>
      <p:bldP spid="6" grpId="0" autoUpdateAnimBg="0"/>
      <p:bldP spid="7" grpId="0" autoUpdateAnimBg="0"/>
      <p:bldP spid="9019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D6DBF06-ED71-4045-AA4E-BF107E4A4B07}"/>
              </a:ext>
            </a:extLst>
          </p:cNvPr>
          <p:cNvSpPr txBox="1"/>
          <p:nvPr/>
        </p:nvSpPr>
        <p:spPr>
          <a:xfrm>
            <a:off x="152400" y="304800"/>
            <a:ext cx="8991600" cy="5154616"/>
          </a:xfrm>
          <a:prstGeom prst="rect">
            <a:avLst/>
          </a:prstGeom>
          <a:noFill/>
        </p:spPr>
        <p:txBody>
          <a:bodyPr wrap="square" rtlCol="0">
            <a:spAutoFit/>
          </a:bodyPr>
          <a:lstStyle/>
          <a:p>
            <a:pPr marL="36000">
              <a:lnSpc>
                <a:spcPts val="4320"/>
              </a:lnSpc>
            </a:pPr>
            <a:r>
              <a:rPr lang="en-US" sz="3200" b="1" dirty="0" smtClean="0">
                <a:solidFill>
                  <a:srgbClr val="FF0000"/>
                </a:solidFill>
                <a:latin typeface="Times New Roman" panose="02020603050405020304" pitchFamily="18" charset="0"/>
                <a:cs typeface="Times New Roman" panose="02020603050405020304" pitchFamily="18" charset="0"/>
              </a:rPr>
              <a:t>II. NỘI </a:t>
            </a:r>
            <a:r>
              <a:rPr lang="en-US" sz="3200" b="1" dirty="0">
                <a:solidFill>
                  <a:srgbClr val="FF0000"/>
                </a:solidFill>
                <a:latin typeface="Times New Roman" panose="02020603050405020304" pitchFamily="18" charset="0"/>
                <a:cs typeface="Times New Roman" panose="02020603050405020304" pitchFamily="18" charset="0"/>
              </a:rPr>
              <a:t>DUNG BÀI </a:t>
            </a:r>
            <a:r>
              <a:rPr lang="en-US" sz="3200" b="1" dirty="0" smtClean="0">
                <a:solidFill>
                  <a:srgbClr val="FF0000"/>
                </a:solidFill>
                <a:latin typeface="Times New Roman" panose="02020603050405020304" pitchFamily="18" charset="0"/>
                <a:cs typeface="Times New Roman" panose="02020603050405020304" pitchFamily="18" charset="0"/>
              </a:rPr>
              <a:t>HỌC:</a:t>
            </a:r>
            <a:endParaRPr lang="en-US" sz="3200" b="1" dirty="0">
              <a:solidFill>
                <a:srgbClr val="FF0000"/>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US" sz="3200" b="1" dirty="0" smtClean="0">
                <a:solidFill>
                  <a:srgbClr val="009900"/>
                </a:solidFill>
                <a:latin typeface="Times New Roman" panose="02020603050405020304" pitchFamily="18" charset="0"/>
                <a:cs typeface="Times New Roman" panose="02020603050405020304" pitchFamily="18" charset="0"/>
              </a:rPr>
              <a:t>3. </a:t>
            </a:r>
            <a:r>
              <a:rPr lang="en-US" sz="3200" b="1" dirty="0" err="1" smtClean="0">
                <a:solidFill>
                  <a:srgbClr val="009900"/>
                </a:solidFill>
                <a:latin typeface="Times New Roman" panose="02020603050405020304" pitchFamily="18" charset="0"/>
                <a:cs typeface="Times New Roman" panose="02020603050405020304" pitchFamily="18" charset="0"/>
              </a:rPr>
              <a:t>Trách</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nhiệm</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của</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công</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dân</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học</a:t>
            </a:r>
            <a:r>
              <a:rPr lang="en-US" sz="3200" b="1" dirty="0" smtClean="0">
                <a:solidFill>
                  <a:srgbClr val="009900"/>
                </a:solidFill>
                <a:latin typeface="Times New Roman" panose="02020603050405020304" pitchFamily="18" charset="0"/>
                <a:cs typeface="Times New Roman" panose="02020603050405020304" pitchFamily="18" charset="0"/>
              </a:rPr>
              <a:t> </a:t>
            </a:r>
            <a:r>
              <a:rPr lang="en-US" sz="3200" b="1" dirty="0" err="1" smtClean="0">
                <a:solidFill>
                  <a:srgbClr val="009900"/>
                </a:solidFill>
                <a:latin typeface="Times New Roman" panose="02020603050405020304" pitchFamily="18" charset="0"/>
                <a:cs typeface="Times New Roman" panose="02020603050405020304" pitchFamily="18" charset="0"/>
              </a:rPr>
              <a:t>sinh</a:t>
            </a:r>
            <a:r>
              <a:rPr lang="en-US" sz="3200" b="1" dirty="0" smtClean="0">
                <a:solidFill>
                  <a:srgbClr val="009900"/>
                </a:solidFill>
                <a:latin typeface="Times New Roman" panose="02020603050405020304" pitchFamily="18" charset="0"/>
                <a:cs typeface="Times New Roman" panose="02020603050405020304" pitchFamily="18" charset="0"/>
              </a:rPr>
              <a:t>:</a:t>
            </a:r>
            <a:endParaRPr lang="en-US" sz="3200" b="1" dirty="0">
              <a:solidFill>
                <a:srgbClr val="009900"/>
              </a:solidFill>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NZ" sz="3200" dirty="0" smtClean="0">
                <a:latin typeface="Times New Roman" panose="02020603050405020304" pitchFamily="18" charset="0"/>
                <a:cs typeface="Times New Roman" panose="02020603050405020304" pitchFamily="18" charset="0"/>
              </a:rPr>
              <a:t>-  </a:t>
            </a:r>
            <a:r>
              <a:rPr lang="en-NZ" sz="3200" dirty="0" err="1" smtClean="0">
                <a:latin typeface="Times New Roman" panose="02020603050405020304" pitchFamily="18" charset="0"/>
                <a:cs typeface="Times New Roman" panose="02020603050405020304" pitchFamily="18" charset="0"/>
              </a:rPr>
              <a:t>Tự</a:t>
            </a:r>
            <a:r>
              <a:rPr lang="en-NZ" sz="3200" dirty="0" smtClean="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giác</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tìm</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hiểu</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và</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thực</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hiện</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nghiêm</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chỉnh</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các</a:t>
            </a:r>
            <a:r>
              <a:rPr lang="en-NZ" sz="3200" dirty="0">
                <a:latin typeface="Times New Roman" panose="02020603050405020304" pitchFamily="18" charset="0"/>
                <a:cs typeface="Times New Roman" panose="02020603050405020304" pitchFamily="18" charset="0"/>
              </a:rPr>
              <a:t> qui </a:t>
            </a:r>
            <a:r>
              <a:rPr lang="en-NZ" sz="3200" dirty="0" err="1">
                <a:latin typeface="Times New Roman" panose="02020603050405020304" pitchFamily="18" charset="0"/>
                <a:cs typeface="Times New Roman" panose="02020603050405020304" pitchFamily="18" charset="0"/>
              </a:rPr>
              <a:t>định</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phòng</a:t>
            </a:r>
            <a:r>
              <a:rPr lang="en-NZ" sz="3200" dirty="0">
                <a:latin typeface="Times New Roman" panose="02020603050405020304" pitchFamily="18" charset="0"/>
                <a:cs typeface="Times New Roman" panose="02020603050405020304" pitchFamily="18" charset="0"/>
              </a:rPr>
              <a:t> </a:t>
            </a:r>
            <a:r>
              <a:rPr lang="en-NZ" sz="3200" dirty="0" err="1" smtClean="0">
                <a:latin typeface="Times New Roman" panose="02020603050405020304" pitchFamily="18" charset="0"/>
                <a:cs typeface="Times New Roman" panose="02020603050405020304" pitchFamily="18" charset="0"/>
              </a:rPr>
              <a:t>ngừa</a:t>
            </a:r>
            <a:endParaRPr lang="en-NZ" sz="3200" dirty="0" smtClean="0">
              <a:latin typeface="Times New Roman" panose="02020603050405020304" pitchFamily="18" charset="0"/>
              <a:cs typeface="Times New Roman" panose="02020603050405020304" pitchFamily="18" charset="0"/>
            </a:endParaRPr>
          </a:p>
          <a:p>
            <a:pPr marL="36000">
              <a:lnSpc>
                <a:spcPts val="4320"/>
              </a:lnSpc>
              <a:spcBef>
                <a:spcPts val="600"/>
              </a:spcBef>
              <a:spcAft>
                <a:spcPts val="600"/>
              </a:spcAft>
            </a:pPr>
            <a:r>
              <a:rPr lang="en-NZ" sz="3200" dirty="0" smtClean="0">
                <a:latin typeface="Times New Roman" panose="02020603050405020304" pitchFamily="18" charset="0"/>
                <a:cs typeface="Times New Roman" panose="02020603050405020304" pitchFamily="18" charset="0"/>
              </a:rPr>
              <a:t>-  </a:t>
            </a:r>
            <a:r>
              <a:rPr lang="en-NZ" sz="3200" dirty="0" err="1" smtClean="0">
                <a:latin typeface="Times New Roman" panose="02020603050405020304" pitchFamily="18" charset="0"/>
                <a:cs typeface="Times New Roman" panose="02020603050405020304" pitchFamily="18" charset="0"/>
              </a:rPr>
              <a:t>Tuyên</a:t>
            </a:r>
            <a:r>
              <a:rPr lang="en-NZ" sz="3200" dirty="0" smtClean="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truyền</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vận</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động</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mọi</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người</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cùng</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thực</a:t>
            </a:r>
            <a:r>
              <a:rPr lang="en-NZ" sz="3200" dirty="0">
                <a:latin typeface="Times New Roman" panose="02020603050405020304" pitchFamily="18" charset="0"/>
                <a:cs typeface="Times New Roman" panose="02020603050405020304" pitchFamily="18" charset="0"/>
              </a:rPr>
              <a:t> </a:t>
            </a:r>
            <a:r>
              <a:rPr lang="en-NZ" sz="3200" dirty="0" err="1" smtClean="0">
                <a:latin typeface="Times New Roman" panose="02020603050405020304" pitchFamily="18" charset="0"/>
                <a:cs typeface="Times New Roman" panose="02020603050405020304" pitchFamily="18" charset="0"/>
              </a:rPr>
              <a:t>hiện</a:t>
            </a:r>
            <a:r>
              <a:rPr lang="en-NZ" sz="3200" dirty="0" smtClean="0">
                <a:latin typeface="Times New Roman" panose="02020603050405020304" pitchFamily="18" charset="0"/>
                <a:cs typeface="Times New Roman" panose="02020603050405020304" pitchFamily="18" charset="0"/>
              </a:rPr>
              <a:t>;</a:t>
            </a:r>
          </a:p>
          <a:p>
            <a:pPr marL="36000">
              <a:lnSpc>
                <a:spcPts val="4320"/>
              </a:lnSpc>
              <a:spcBef>
                <a:spcPts val="600"/>
              </a:spcBef>
              <a:spcAft>
                <a:spcPts val="600"/>
              </a:spcAft>
            </a:pPr>
            <a:r>
              <a:rPr lang="en-NZ" sz="3200" dirty="0" smtClean="0">
                <a:latin typeface="Times New Roman" panose="02020603050405020304" pitchFamily="18" charset="0"/>
                <a:cs typeface="Times New Roman" panose="02020603050405020304" pitchFamily="18" charset="0"/>
              </a:rPr>
              <a:t>-  </a:t>
            </a:r>
            <a:r>
              <a:rPr lang="en-NZ" sz="3200" dirty="0" err="1" smtClean="0">
                <a:latin typeface="Times New Roman" panose="02020603050405020304" pitchFamily="18" charset="0"/>
                <a:cs typeface="Times New Roman" panose="02020603050405020304" pitchFamily="18" charset="0"/>
              </a:rPr>
              <a:t>Tố</a:t>
            </a:r>
            <a:r>
              <a:rPr lang="en-NZ" sz="3200" dirty="0" smtClean="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cáo</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những</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hành</a:t>
            </a:r>
            <a:r>
              <a:rPr lang="en-NZ" sz="3200" dirty="0">
                <a:latin typeface="Times New Roman" panose="02020603050405020304" pitchFamily="18" charset="0"/>
                <a:cs typeface="Times New Roman" panose="02020603050405020304" pitchFamily="18" charset="0"/>
              </a:rPr>
              <a:t> vi </a:t>
            </a:r>
            <a:r>
              <a:rPr lang="en-NZ" sz="3200" dirty="0" err="1">
                <a:latin typeface="Times New Roman" panose="02020603050405020304" pitchFamily="18" charset="0"/>
                <a:cs typeface="Times New Roman" panose="02020603050405020304" pitchFamily="18" charset="0"/>
              </a:rPr>
              <a:t>vi</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phạm</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hoặc</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xúi</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giục</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người</a:t>
            </a:r>
            <a:r>
              <a:rPr lang="en-NZ" sz="3200" dirty="0">
                <a:latin typeface="Times New Roman" panose="02020603050405020304" pitchFamily="18" charset="0"/>
                <a:cs typeface="Times New Roman" panose="02020603050405020304" pitchFamily="18" charset="0"/>
              </a:rPr>
              <a:t> </a:t>
            </a:r>
            <a:r>
              <a:rPr lang="en-NZ" sz="3200" dirty="0" err="1">
                <a:latin typeface="Times New Roman" panose="02020603050405020304" pitchFamily="18" charset="0"/>
                <a:cs typeface="Times New Roman" panose="02020603050405020304" pitchFamily="18" charset="0"/>
              </a:rPr>
              <a:t>khác</a:t>
            </a:r>
            <a:r>
              <a:rPr lang="en-NZ" sz="3200" dirty="0">
                <a:latin typeface="Times New Roman" panose="02020603050405020304" pitchFamily="18" charset="0"/>
                <a:cs typeface="Times New Roman" panose="02020603050405020304" pitchFamily="18" charset="0"/>
              </a:rPr>
              <a:t> vi </a:t>
            </a:r>
            <a:r>
              <a:rPr lang="en-NZ" sz="3200" dirty="0" err="1">
                <a:latin typeface="Times New Roman" panose="02020603050405020304" pitchFamily="18" charset="0"/>
                <a:cs typeface="Times New Roman" panose="02020603050405020304" pitchFamily="18" charset="0"/>
              </a:rPr>
              <a:t>phạm</a:t>
            </a:r>
            <a:r>
              <a:rPr lang="en-NZ" sz="3200" dirty="0">
                <a:latin typeface="Times New Roman" panose="02020603050405020304" pitchFamily="18" charset="0"/>
                <a:cs typeface="Times New Roman" panose="02020603050405020304" pitchFamily="18" charset="0"/>
              </a:rPr>
              <a:t> …</a:t>
            </a:r>
          </a:p>
          <a:p>
            <a:pPr marL="36000">
              <a:lnSpc>
                <a:spcPts val="4320"/>
              </a:lnSpc>
              <a:spcBef>
                <a:spcPts val="600"/>
              </a:spcBef>
              <a:spcAft>
                <a:spcPts val="600"/>
              </a:spcAft>
            </a:pPr>
            <a:endParaRPr lang="en-US" sz="3200" b="1" dirty="0" smtClean="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874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Text Box 4"/>
          <p:cNvSpPr txBox="1">
            <a:spLocks noChangeArrowheads="1"/>
          </p:cNvSpPr>
          <p:nvPr/>
        </p:nvSpPr>
        <p:spPr bwMode="auto">
          <a:xfrm>
            <a:off x="2362200" y="1100966"/>
            <a:ext cx="4724400" cy="5200650"/>
          </a:xfrm>
          <a:prstGeom prst="rect">
            <a:avLst/>
          </a:prstGeom>
          <a:noFill/>
          <a:ln>
            <a:noFill/>
          </a:ln>
          <a:effectLst/>
        </p:spPr>
        <p:txBody>
          <a:bodyPr>
            <a:spAutoFit/>
          </a:bodyPr>
          <a:lstStyle>
            <a:lvl1pPr marL="342900" indent="-3429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1.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Bom</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mìn</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đạn</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pháo</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2.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Lương</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thực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thực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phẩm</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3.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Thuốc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nổ</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4.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Xăng</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dầu</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4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5.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Súng</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săn</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4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6.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Súng</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các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loại</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7.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Thuốc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diệt</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chuột</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thuốc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trừ</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sâu</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8.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Các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chất</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phóng</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xạ</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9.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Chất</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độc</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màu</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da cam;</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10.  Kim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loại</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thường</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p>
          <a:p>
            <a:pPr eaLnBrk="1" hangingPunct="1">
              <a:spcBef>
                <a:spcPct val="50000"/>
              </a:spcBef>
              <a:buClr>
                <a:srgbClr val="FF0000"/>
              </a:buClr>
              <a:buFont typeface="Wingdings" pitchFamily="2" charset="2"/>
              <a:buNone/>
            </a:pP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11.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Thủy</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altLang="en-US" sz="2000" b="1" dirty="0" err="1">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ngân</a:t>
            </a:r>
            <a:r>
              <a:rPr lang="en-US" altLang="en-US" sz="20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rPr>
              <a:t>;</a:t>
            </a:r>
            <a:endParaRPr lang="en-US" altLang="en-US" sz="2400" b="1" dirty="0">
              <a:solidFill>
                <a:srgbClr val="0033CC"/>
              </a:solidFill>
              <a:effectLst>
                <a:outerShdw blurRad="38100" dist="38100" dir="2700000" algn="tl">
                  <a:srgbClr val="C0C0C0"/>
                </a:outerShdw>
              </a:effectLst>
              <a:latin typeface="Times New Roman" pitchFamily="18" charset="0"/>
              <a:cs typeface="Times New Roman" pitchFamily="18" charset="0"/>
              <a:sym typeface="Wingdings" pitchFamily="2" charset="2"/>
            </a:endParaRPr>
          </a:p>
        </p:txBody>
      </p:sp>
      <p:sp>
        <p:nvSpPr>
          <p:cNvPr id="141326" name="Rectangle 14"/>
          <p:cNvSpPr>
            <a:spLocks noChangeArrowheads="1"/>
          </p:cNvSpPr>
          <p:nvPr/>
        </p:nvSpPr>
        <p:spPr bwMode="auto">
          <a:xfrm>
            <a:off x="1485900" y="1174750"/>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dirty="0">
                <a:solidFill>
                  <a:srgbClr val="FF0066"/>
                </a:solidFill>
              </a:rPr>
              <a:t>1</a:t>
            </a:r>
          </a:p>
        </p:txBody>
      </p:sp>
      <p:sp>
        <p:nvSpPr>
          <p:cNvPr id="141328" name="Rectangle 16"/>
          <p:cNvSpPr>
            <a:spLocks noChangeArrowheads="1"/>
          </p:cNvSpPr>
          <p:nvPr/>
        </p:nvSpPr>
        <p:spPr bwMode="auto">
          <a:xfrm>
            <a:off x="1524000" y="2032000"/>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3</a:t>
            </a:r>
          </a:p>
        </p:txBody>
      </p:sp>
      <p:sp>
        <p:nvSpPr>
          <p:cNvPr id="141329" name="Rectangle 17"/>
          <p:cNvSpPr>
            <a:spLocks noChangeArrowheads="1"/>
          </p:cNvSpPr>
          <p:nvPr/>
        </p:nvSpPr>
        <p:spPr bwMode="auto">
          <a:xfrm>
            <a:off x="1527266" y="2565400"/>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4</a:t>
            </a:r>
          </a:p>
        </p:txBody>
      </p:sp>
      <p:sp>
        <p:nvSpPr>
          <p:cNvPr id="141330" name="Rectangle 18"/>
          <p:cNvSpPr>
            <a:spLocks noChangeArrowheads="1"/>
          </p:cNvSpPr>
          <p:nvPr/>
        </p:nvSpPr>
        <p:spPr bwMode="auto">
          <a:xfrm>
            <a:off x="1530532" y="3098800"/>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5</a:t>
            </a:r>
          </a:p>
        </p:txBody>
      </p:sp>
      <p:sp>
        <p:nvSpPr>
          <p:cNvPr id="141331" name="Rectangle 19"/>
          <p:cNvSpPr>
            <a:spLocks noChangeArrowheads="1"/>
          </p:cNvSpPr>
          <p:nvPr/>
        </p:nvSpPr>
        <p:spPr bwMode="auto">
          <a:xfrm>
            <a:off x="1524000" y="3622766"/>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6</a:t>
            </a:r>
          </a:p>
        </p:txBody>
      </p:sp>
      <p:sp>
        <p:nvSpPr>
          <p:cNvPr id="141332" name="Rectangle 20"/>
          <p:cNvSpPr>
            <a:spLocks noChangeArrowheads="1"/>
          </p:cNvSpPr>
          <p:nvPr/>
        </p:nvSpPr>
        <p:spPr bwMode="auto">
          <a:xfrm>
            <a:off x="1546861" y="4108450"/>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7</a:t>
            </a:r>
          </a:p>
        </p:txBody>
      </p:sp>
      <p:sp>
        <p:nvSpPr>
          <p:cNvPr id="141333" name="Rectangle 21"/>
          <p:cNvSpPr>
            <a:spLocks noChangeArrowheads="1"/>
          </p:cNvSpPr>
          <p:nvPr/>
        </p:nvSpPr>
        <p:spPr bwMode="auto">
          <a:xfrm>
            <a:off x="1546861" y="4598126"/>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8</a:t>
            </a:r>
          </a:p>
        </p:txBody>
      </p:sp>
      <p:sp>
        <p:nvSpPr>
          <p:cNvPr id="141334" name="Rectangle 22"/>
          <p:cNvSpPr>
            <a:spLocks noChangeArrowheads="1"/>
          </p:cNvSpPr>
          <p:nvPr/>
        </p:nvSpPr>
        <p:spPr bwMode="auto">
          <a:xfrm>
            <a:off x="1530532" y="5106126"/>
            <a:ext cx="4572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9</a:t>
            </a:r>
          </a:p>
        </p:txBody>
      </p:sp>
      <p:sp>
        <p:nvSpPr>
          <p:cNvPr id="141335" name="Rectangle 23"/>
          <p:cNvSpPr>
            <a:spLocks noChangeArrowheads="1"/>
          </p:cNvSpPr>
          <p:nvPr/>
        </p:nvSpPr>
        <p:spPr bwMode="auto">
          <a:xfrm>
            <a:off x="1470661" y="5895216"/>
            <a:ext cx="533400" cy="406400"/>
          </a:xfrm>
          <a:prstGeom prst="rect">
            <a:avLst/>
          </a:prstGeom>
          <a:solidFill>
            <a:schemeClr val="accent1"/>
          </a:solidFill>
          <a:ln w="9525" algn="ctr">
            <a:solidFill>
              <a:schemeClr val="tx1"/>
            </a:solidFill>
            <a:miter lim="800000"/>
            <a:headEnd/>
            <a:tailEnd/>
          </a:ln>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2000" b="1">
                <a:solidFill>
                  <a:srgbClr val="FF0066"/>
                </a:solidFill>
              </a:rPr>
              <a:t>11</a:t>
            </a:r>
          </a:p>
        </p:txBody>
      </p:sp>
      <p:sp>
        <p:nvSpPr>
          <p:cNvPr id="141340" name="AutoShape 28"/>
          <p:cNvSpPr>
            <a:spLocks noChangeArrowheads="1"/>
          </p:cNvSpPr>
          <p:nvPr/>
        </p:nvSpPr>
        <p:spPr bwMode="auto">
          <a:xfrm>
            <a:off x="6629400" y="1981200"/>
            <a:ext cx="2286000" cy="2743200"/>
          </a:xfrm>
          <a:prstGeom prst="wedgeEllipseCallout">
            <a:avLst>
              <a:gd name="adj1" fmla="val -133125"/>
              <a:gd name="adj2" fmla="val 17014"/>
            </a:avLst>
          </a:prstGeom>
          <a:solidFill>
            <a:srgbClr val="FFCCFF"/>
          </a:solidFill>
          <a:ln w="9525" algn="ctr">
            <a:solidFill>
              <a:srgbClr val="C00000"/>
            </a:solidFill>
            <a:miter lim="800000"/>
            <a:headEnd/>
            <a:tailEnd/>
          </a:ln>
          <a:effectLst/>
        </p:spPr>
        <p:txBody>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buClr>
                <a:srgbClr val="FF0000"/>
              </a:buClr>
              <a:buFont typeface="Wingdings" pitchFamily="2" charset="2"/>
              <a:buNone/>
            </a:pP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Các</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chất</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và</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loại</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nào</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sau</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đây</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có</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thể</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gây</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tai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nạn</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nguy</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hiểm</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cho</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 </a:t>
            </a:r>
            <a:r>
              <a:rPr lang="en-US" altLang="en-US" sz="2000" b="1" dirty="0" err="1">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người</a:t>
            </a:r>
            <a:r>
              <a:rPr lang="en-US" altLang="en-US" sz="2000" b="1" dirty="0">
                <a:solidFill>
                  <a:srgbClr val="CC0000"/>
                </a:solidFill>
                <a:effectLst>
                  <a:outerShdw blurRad="38100" dist="38100" dir="2700000" algn="tl">
                    <a:srgbClr val="000000"/>
                  </a:outerShdw>
                </a:effectLst>
                <a:latin typeface="Times New Roman" pitchFamily="18" charset="0"/>
                <a:cs typeface="Times New Roman" pitchFamily="18" charset="0"/>
                <a:sym typeface="Wingdings" pitchFamily="2" charset="2"/>
              </a:rPr>
              <a:t>?</a:t>
            </a:r>
          </a:p>
          <a:p>
            <a:pPr algn="ctr" eaLnBrk="1" hangingPunct="1"/>
            <a:endParaRPr lang="en-US" altLang="en-US" sz="2000" dirty="0">
              <a:solidFill>
                <a:srgbClr val="CC0000"/>
              </a:solidFill>
            </a:endParaRPr>
          </a:p>
        </p:txBody>
      </p:sp>
      <p:sp>
        <p:nvSpPr>
          <p:cNvPr id="13" name="TextBox 12">
            <a:extLst>
              <a:ext uri="{FF2B5EF4-FFF2-40B4-BE49-F238E27FC236}">
                <a16:creationId xmlns:a16="http://schemas.microsoft.com/office/drawing/2014/main" xmlns="" id="{1D6DBF06-ED71-4045-AA4E-BF107E4A4B07}"/>
              </a:ext>
            </a:extLst>
          </p:cNvPr>
          <p:cNvSpPr txBox="1"/>
          <p:nvPr/>
        </p:nvSpPr>
        <p:spPr>
          <a:xfrm>
            <a:off x="400882" y="457200"/>
            <a:ext cx="8209718" cy="643766"/>
          </a:xfrm>
          <a:prstGeom prst="rect">
            <a:avLst/>
          </a:prstGeom>
          <a:noFill/>
        </p:spPr>
        <p:txBody>
          <a:bodyPr wrap="square" rtlCol="0">
            <a:spAutoFit/>
          </a:bodyPr>
          <a:lstStyle/>
          <a:p>
            <a:pPr marL="36000">
              <a:lnSpc>
                <a:spcPts val="4320"/>
              </a:lnSpc>
              <a:spcBef>
                <a:spcPts val="600"/>
              </a:spcBef>
              <a:spcAft>
                <a:spcPts val="600"/>
              </a:spcAft>
            </a:pPr>
            <a:r>
              <a:rPr lang="en-US" sz="3600" b="1" dirty="0" smtClean="0">
                <a:solidFill>
                  <a:srgbClr val="FF0000"/>
                </a:solidFill>
                <a:latin typeface="Times New Roman" panose="02020603050405020304" pitchFamily="18" charset="0"/>
                <a:cs typeface="Times New Roman" panose="02020603050405020304" pitchFamily="18" charset="0"/>
              </a:rPr>
              <a:t>III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1340"/>
                                        </p:tgtEl>
                                        <p:attrNameLst>
                                          <p:attrName>style.visibility</p:attrName>
                                        </p:attrNameLst>
                                      </p:cBhvr>
                                      <p:to>
                                        <p:strVal val="visible"/>
                                      </p:to>
                                    </p:set>
                                    <p:animEffect transition="in" filter="diamond(in)">
                                      <p:cBhvr>
                                        <p:cTn id="7" dur="2000"/>
                                        <p:tgtEl>
                                          <p:spTgt spid="14134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1316"/>
                                        </p:tgtEl>
                                        <p:attrNameLst>
                                          <p:attrName>style.visibility</p:attrName>
                                        </p:attrNameLst>
                                      </p:cBhvr>
                                      <p:to>
                                        <p:strVal val="visible"/>
                                      </p:to>
                                    </p:set>
                                    <p:animEffect transition="in" filter="box(in)">
                                      <p:cBhvr>
                                        <p:cTn id="10" dur="500"/>
                                        <p:tgtEl>
                                          <p:spTgt spid="1413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1326"/>
                                        </p:tgtEl>
                                        <p:attrNameLst>
                                          <p:attrName>style.visibility</p:attrName>
                                        </p:attrNameLst>
                                      </p:cBhvr>
                                      <p:to>
                                        <p:strVal val="visible"/>
                                      </p:to>
                                    </p:set>
                                    <p:animEffect transition="in" filter="box(in)">
                                      <p:cBhvr>
                                        <p:cTn id="15" dur="500"/>
                                        <p:tgtEl>
                                          <p:spTgt spid="14132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1328"/>
                                        </p:tgtEl>
                                        <p:attrNameLst>
                                          <p:attrName>style.visibility</p:attrName>
                                        </p:attrNameLst>
                                      </p:cBhvr>
                                      <p:to>
                                        <p:strVal val="visible"/>
                                      </p:to>
                                    </p:set>
                                    <p:animEffect transition="in" filter="box(in)">
                                      <p:cBhvr>
                                        <p:cTn id="18" dur="500"/>
                                        <p:tgtEl>
                                          <p:spTgt spid="141328"/>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1329"/>
                                        </p:tgtEl>
                                        <p:attrNameLst>
                                          <p:attrName>style.visibility</p:attrName>
                                        </p:attrNameLst>
                                      </p:cBhvr>
                                      <p:to>
                                        <p:strVal val="visible"/>
                                      </p:to>
                                    </p:set>
                                    <p:animEffect transition="in" filter="box(in)">
                                      <p:cBhvr>
                                        <p:cTn id="21" dur="500"/>
                                        <p:tgtEl>
                                          <p:spTgt spid="141329"/>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41330"/>
                                        </p:tgtEl>
                                        <p:attrNameLst>
                                          <p:attrName>style.visibility</p:attrName>
                                        </p:attrNameLst>
                                      </p:cBhvr>
                                      <p:to>
                                        <p:strVal val="visible"/>
                                      </p:to>
                                    </p:set>
                                    <p:animEffect transition="in" filter="box(in)">
                                      <p:cBhvr>
                                        <p:cTn id="24" dur="500"/>
                                        <p:tgtEl>
                                          <p:spTgt spid="141330"/>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41331"/>
                                        </p:tgtEl>
                                        <p:attrNameLst>
                                          <p:attrName>style.visibility</p:attrName>
                                        </p:attrNameLst>
                                      </p:cBhvr>
                                      <p:to>
                                        <p:strVal val="visible"/>
                                      </p:to>
                                    </p:set>
                                    <p:animEffect transition="in" filter="box(in)">
                                      <p:cBhvr>
                                        <p:cTn id="27" dur="500"/>
                                        <p:tgtEl>
                                          <p:spTgt spid="141331"/>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41332"/>
                                        </p:tgtEl>
                                        <p:attrNameLst>
                                          <p:attrName>style.visibility</p:attrName>
                                        </p:attrNameLst>
                                      </p:cBhvr>
                                      <p:to>
                                        <p:strVal val="visible"/>
                                      </p:to>
                                    </p:set>
                                    <p:animEffect transition="in" filter="box(in)">
                                      <p:cBhvr>
                                        <p:cTn id="30" dur="500"/>
                                        <p:tgtEl>
                                          <p:spTgt spid="14133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41334"/>
                                        </p:tgtEl>
                                        <p:attrNameLst>
                                          <p:attrName>style.visibility</p:attrName>
                                        </p:attrNameLst>
                                      </p:cBhvr>
                                      <p:to>
                                        <p:strVal val="visible"/>
                                      </p:to>
                                    </p:set>
                                    <p:animEffect transition="in" filter="box(in)">
                                      <p:cBhvr>
                                        <p:cTn id="33" dur="500"/>
                                        <p:tgtEl>
                                          <p:spTgt spid="141334"/>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41333"/>
                                        </p:tgtEl>
                                        <p:attrNameLst>
                                          <p:attrName>style.visibility</p:attrName>
                                        </p:attrNameLst>
                                      </p:cBhvr>
                                      <p:to>
                                        <p:strVal val="visible"/>
                                      </p:to>
                                    </p:set>
                                    <p:animEffect transition="in" filter="box(in)">
                                      <p:cBhvr>
                                        <p:cTn id="36" dur="500"/>
                                        <p:tgtEl>
                                          <p:spTgt spid="141333"/>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41335"/>
                                        </p:tgtEl>
                                        <p:attrNameLst>
                                          <p:attrName>style.visibility</p:attrName>
                                        </p:attrNameLst>
                                      </p:cBhvr>
                                      <p:to>
                                        <p:strVal val="visible"/>
                                      </p:to>
                                    </p:set>
                                    <p:animEffect transition="in" filter="box(in)">
                                      <p:cBhvr>
                                        <p:cTn id="39" dur="500"/>
                                        <p:tgtEl>
                                          <p:spTgt spid="141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6" grpId="0"/>
      <p:bldP spid="141326" grpId="0" animBg="1"/>
      <p:bldP spid="141328" grpId="0" animBg="1"/>
      <p:bldP spid="141329" grpId="0" animBg="1"/>
      <p:bldP spid="141330" grpId="0" animBg="1"/>
      <p:bldP spid="141331" grpId="0" animBg="1"/>
      <p:bldP spid="141332" grpId="0" animBg="1"/>
      <p:bldP spid="141333" grpId="0" animBg="1"/>
      <p:bldP spid="141334" grpId="0" animBg="1"/>
      <p:bldP spid="141335" grpId="0" animBg="1"/>
      <p:bldP spid="1413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76201"/>
            <a:ext cx="5372100" cy="1066800"/>
          </a:xfrm>
        </p:spPr>
        <p:txBody>
          <a:bodyPr>
            <a:normAutofit/>
          </a:bodyPr>
          <a:lstStyle/>
          <a:p>
            <a:pPr>
              <a:tabLst>
                <a:tab pos="396875" algn="l"/>
              </a:tabLst>
            </a:pPr>
            <a:r>
              <a:rPr lang="en-US" altLang="en-US" sz="4000" b="1" dirty="0" smtClean="0">
                <a:solidFill>
                  <a:srgbClr val="000099"/>
                </a:solidFill>
                <a:effectLst>
                  <a:outerShdw blurRad="38100" dist="38100" dir="2700000" algn="tl">
                    <a:srgbClr val="C0C0C0"/>
                  </a:outerShdw>
                </a:effectLst>
                <a:latin typeface="Constantia" pitchFamily="18" charset="0"/>
              </a:rPr>
              <a:t> Tai </a:t>
            </a:r>
            <a:r>
              <a:rPr lang="en-US" altLang="en-US" sz="4000" b="1" dirty="0" err="1" smtClean="0">
                <a:solidFill>
                  <a:srgbClr val="000099"/>
                </a:solidFill>
                <a:effectLst>
                  <a:outerShdw blurRad="38100" dist="38100" dir="2700000" algn="tl">
                    <a:srgbClr val="C0C0C0"/>
                  </a:outerShdw>
                </a:effectLst>
                <a:latin typeface="Constantia" pitchFamily="18" charset="0"/>
              </a:rPr>
              <a:t>nạn</a:t>
            </a:r>
            <a:r>
              <a:rPr lang="en-US" altLang="en-US" sz="4000" b="1" dirty="0" smtClean="0">
                <a:solidFill>
                  <a:srgbClr val="000099"/>
                </a:solidFill>
                <a:effectLst>
                  <a:outerShdw blurRad="38100" dist="38100" dir="2700000" algn="tl">
                    <a:srgbClr val="C0C0C0"/>
                  </a:outerShdw>
                </a:effectLst>
                <a:latin typeface="Constantia" pitchFamily="18" charset="0"/>
              </a:rPr>
              <a:t> </a:t>
            </a:r>
            <a:r>
              <a:rPr lang="en-US" altLang="en-US" sz="4000" b="1" dirty="0" err="1" smtClean="0">
                <a:solidFill>
                  <a:srgbClr val="000099"/>
                </a:solidFill>
                <a:effectLst>
                  <a:outerShdw blurRad="38100" dist="38100" dir="2700000" algn="tl">
                    <a:srgbClr val="C0C0C0"/>
                  </a:outerShdw>
                </a:effectLst>
                <a:latin typeface="Constantia" pitchFamily="18" charset="0"/>
              </a:rPr>
              <a:t>vũ</a:t>
            </a:r>
            <a:r>
              <a:rPr lang="en-US" altLang="en-US" sz="4000" b="1" dirty="0" smtClean="0">
                <a:solidFill>
                  <a:srgbClr val="000099"/>
                </a:solidFill>
                <a:effectLst>
                  <a:outerShdw blurRad="38100" dist="38100" dir="2700000" algn="tl">
                    <a:srgbClr val="C0C0C0"/>
                  </a:outerShdw>
                </a:effectLst>
                <a:latin typeface="Constantia" pitchFamily="18" charset="0"/>
              </a:rPr>
              <a:t> </a:t>
            </a:r>
            <a:r>
              <a:rPr lang="en-US" altLang="en-US" sz="4000" b="1" dirty="0" err="1" smtClean="0">
                <a:solidFill>
                  <a:srgbClr val="000099"/>
                </a:solidFill>
                <a:effectLst>
                  <a:outerShdw blurRad="38100" dist="38100" dir="2700000" algn="tl">
                    <a:srgbClr val="C0C0C0"/>
                  </a:outerShdw>
                </a:effectLst>
                <a:latin typeface="Constantia" pitchFamily="18" charset="0"/>
              </a:rPr>
              <a:t>khí</a:t>
            </a:r>
            <a:r>
              <a:rPr lang="en-US" altLang="en-US" sz="4000" b="1" dirty="0" smtClean="0">
                <a:solidFill>
                  <a:srgbClr val="000099"/>
                </a:solidFill>
                <a:effectLst>
                  <a:outerShdw blurRad="38100" dist="38100" dir="2700000" algn="tl">
                    <a:srgbClr val="C0C0C0"/>
                  </a:outerShdw>
                </a:effectLst>
                <a:latin typeface="Constantia" pitchFamily="18" charset="0"/>
              </a:rPr>
              <a:t> </a:t>
            </a:r>
          </a:p>
        </p:txBody>
      </p:sp>
      <p:pic>
        <p:nvPicPr>
          <p:cNvPr id="4" name="Picture 3" descr="C:\Users\May\AppData\Local\Microsoft\Windows\INetCache\Content.Word\hinh ả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19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ay\AppData\Local\Microsoft\Windows\INetCache\Content.Word\tranh-biem-hoa-cua-bom-phe-lieu-hoa-si-l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71688"/>
            <a:ext cx="3962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Ô nhiễm bom mìn: '300 năm để Việt Nam hồi sinh vùng đất chết' - Ảnh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4963"/>
            <a:ext cx="419100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May\AppData\Local\Microsoft\Windows\INetCache\Content.Word\tranh-hai-huoc-ky-luc-cua-bom-dung-c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071688"/>
            <a:ext cx="3962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xit" presetSubtype="32" fill="hold" nodeType="clickEffect">
                                  <p:stCondLst>
                                    <p:cond delay="0"/>
                                  </p:stCondLst>
                                  <p:childTnLst>
                                    <p:animEffect transition="out" filter="circle(out)">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par>
                                <p:cTn id="19" presetID="6"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circle(in)">
                                      <p:cBhvr>
                                        <p:cTn id="24" dur="2000"/>
                                        <p:tgtEl>
                                          <p:spTgt spid="2050"/>
                                        </p:tgtEl>
                                      </p:cBhvr>
                                    </p:animEffect>
                                  </p:childTnLst>
                                </p:cTn>
                              </p:par>
                              <p:par>
                                <p:cTn id="25" presetID="6" presetClass="exit" presetSubtype="32" fill="hold" nodeType="withEffect">
                                  <p:stCondLst>
                                    <p:cond delay="0"/>
                                  </p:stCondLst>
                                  <p:childTnLst>
                                    <p:animEffect transition="out" filter="circle(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par>
                                <p:cTn id="28" presetID="6" presetClass="exit" presetSubtype="32" fill="hold" nodeType="withEffect">
                                  <p:stCondLst>
                                    <p:cond delay="0"/>
                                  </p:stCondLst>
                                  <p:childTnLst>
                                    <p:animEffect transition="out" filter="circle(out)">
                                      <p:cBhvr>
                                        <p:cTn id="29" dur="2000"/>
                                        <p:tgtEl>
                                          <p:spTgt spid="2050"/>
                                        </p:tgtEl>
                                      </p:cBhvr>
                                    </p:animEffect>
                                    <p:set>
                                      <p:cBhvr>
                                        <p:cTn id="30"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143000" y="2590800"/>
            <a:ext cx="5486400"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6600" b="1">
                <a:solidFill>
                  <a:srgbClr val="FF0000"/>
                </a:solidFill>
                <a:cs typeface="Arial" charset="0"/>
              </a:rPr>
              <a:t>  </a:t>
            </a:r>
            <a:r>
              <a:rPr lang="en-US" altLang="en-US" sz="6600" b="1">
                <a:solidFill>
                  <a:srgbClr val="FF0000"/>
                </a:solidFill>
                <a:cs typeface="Arial" charset="0"/>
                <a:hlinkClick r:id="rId2" action="ppaction://hlinksldjump"/>
              </a:rPr>
              <a:t>1</a:t>
            </a:r>
            <a:r>
              <a:rPr lang="en-US" altLang="en-US" sz="6600" b="1">
                <a:solidFill>
                  <a:srgbClr val="FF0000"/>
                </a:solidFill>
                <a:cs typeface="Arial" charset="0"/>
              </a:rPr>
              <a:t>     </a:t>
            </a:r>
            <a:r>
              <a:rPr lang="en-US" altLang="en-US" sz="6600" b="1">
                <a:solidFill>
                  <a:srgbClr val="FF0000"/>
                </a:solidFill>
                <a:cs typeface="Arial" charset="0"/>
                <a:hlinkClick r:id="rId3" action="ppaction://hlinksldjump"/>
              </a:rPr>
              <a:t>2</a:t>
            </a:r>
            <a:r>
              <a:rPr lang="en-US" altLang="en-US" sz="6600" b="1">
                <a:solidFill>
                  <a:srgbClr val="FF0000"/>
                </a:solidFill>
                <a:cs typeface="Arial" charset="0"/>
              </a:rPr>
              <a:t>     </a:t>
            </a:r>
            <a:r>
              <a:rPr lang="en-US" altLang="en-US" sz="6600" b="1">
                <a:solidFill>
                  <a:srgbClr val="FF0000"/>
                </a:solidFill>
                <a:cs typeface="Arial" charset="0"/>
                <a:hlinkClick r:id="rId4" action="ppaction://hlinksldjump"/>
              </a:rPr>
              <a:t>3</a:t>
            </a:r>
            <a:r>
              <a:rPr lang="en-US" altLang="en-US" sz="3200" b="1">
                <a:solidFill>
                  <a:srgbClr val="FF0000"/>
                </a:solidFill>
                <a:cs typeface="Arial" charset="0"/>
              </a:rPr>
              <a:t>  </a:t>
            </a:r>
          </a:p>
          <a:p>
            <a:pPr algn="ctr" eaLnBrk="1" hangingPunct="1">
              <a:spcBef>
                <a:spcPct val="50000"/>
              </a:spcBef>
            </a:pPr>
            <a:r>
              <a:rPr lang="en-US" altLang="en-US" sz="3200" b="1">
                <a:solidFill>
                  <a:srgbClr val="FF0000"/>
                </a:solidFill>
                <a:cs typeface="Arial" charset="0"/>
              </a:rPr>
              <a:t>    </a:t>
            </a:r>
            <a:r>
              <a:rPr lang="en-US" altLang="en-US" sz="6600" b="1">
                <a:hlinkClick r:id="rId5" action="ppaction://hlinksldjump"/>
              </a:rPr>
              <a:t>4</a:t>
            </a:r>
            <a:r>
              <a:rPr lang="en-US" altLang="en-US" sz="6600" b="1"/>
              <a:t>    </a:t>
            </a:r>
            <a:r>
              <a:rPr lang="en-US" altLang="en-US" sz="6600" b="1">
                <a:solidFill>
                  <a:srgbClr val="FF0000"/>
                </a:solidFill>
                <a:cs typeface="Arial" charset="0"/>
              </a:rPr>
              <a:t> </a:t>
            </a:r>
            <a:r>
              <a:rPr lang="en-US" altLang="en-US" sz="6600" b="1">
                <a:hlinkClick r:id="rId6" action="ppaction://hlinksldjump"/>
              </a:rPr>
              <a:t>5</a:t>
            </a:r>
            <a:r>
              <a:rPr lang="en-US" altLang="en-US" sz="6600" b="1"/>
              <a:t>  </a:t>
            </a:r>
            <a:r>
              <a:rPr lang="en-US" altLang="en-US" sz="6600" b="1">
                <a:solidFill>
                  <a:srgbClr val="FF0000"/>
                </a:solidFill>
                <a:cs typeface="Arial" charset="0"/>
              </a:rPr>
              <a:t>  </a:t>
            </a:r>
            <a:r>
              <a:rPr lang="en-US" altLang="en-US" sz="6600" b="1">
                <a:hlinkClick r:id="rId7" action="ppaction://hlinksldjump"/>
              </a:rPr>
              <a:t>6</a:t>
            </a:r>
            <a:endParaRPr lang="en-US" altLang="en-US" sz="6600" b="1"/>
          </a:p>
        </p:txBody>
      </p:sp>
      <p:pic>
        <p:nvPicPr>
          <p:cNvPr id="41987" name="Picture 31"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715000"/>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2"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5715000"/>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33"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5715000"/>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34"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5715000"/>
            <a:ext cx="142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55" name="Oval 35"/>
          <p:cNvSpPr>
            <a:spLocks noChangeArrowheads="1"/>
          </p:cNvSpPr>
          <p:nvPr/>
        </p:nvSpPr>
        <p:spPr bwMode="auto">
          <a:xfrm>
            <a:off x="228600" y="1524000"/>
            <a:ext cx="1450975" cy="868363"/>
          </a:xfrm>
          <a:prstGeom prst="ellipse">
            <a:avLst/>
          </a:prstGeom>
          <a:solidFill>
            <a:srgbClr val="FF00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3600" b="1">
                <a:solidFill>
                  <a:srgbClr val="00FFFF"/>
                </a:solidFill>
              </a:rPr>
              <a:t>A</a:t>
            </a:r>
          </a:p>
        </p:txBody>
      </p:sp>
      <p:sp>
        <p:nvSpPr>
          <p:cNvPr id="41992" name="WordArt 36"/>
          <p:cNvSpPr>
            <a:spLocks noChangeArrowheads="1" noChangeShapeType="1" noTextEdit="1"/>
          </p:cNvSpPr>
          <p:nvPr/>
        </p:nvSpPr>
        <p:spPr bwMode="auto">
          <a:xfrm>
            <a:off x="1447800" y="609600"/>
            <a:ext cx="6172200" cy="1219200"/>
          </a:xfrm>
          <a:prstGeom prst="rect">
            <a:avLst/>
          </a:prstGeom>
        </p:spPr>
        <p:txBody>
          <a:bodyPr spcFirstLastPara="1" wrap="none" fromWordArt="1">
            <a:prstTxWarp prst="textArchUp">
              <a:avLst>
                <a:gd name="adj" fmla="val 10800004"/>
              </a:avLst>
            </a:prstTxWarp>
          </a:bodyPr>
          <a:lstStyle/>
          <a:p>
            <a:pPr algn="ctr"/>
            <a:r>
              <a:rPr lang="en-NZ" sz="3600" b="1" kern="10">
                <a:ln w="9525">
                  <a:solidFill>
                    <a:srgbClr val="FF00FF"/>
                  </a:solidFill>
                  <a:round/>
                  <a:headEnd/>
                  <a:tailEnd/>
                </a:ln>
                <a:solidFill>
                  <a:srgbClr val="0000FF"/>
                </a:solidFill>
                <a:latin typeface="Times New Roman"/>
                <a:cs typeface="Times New Roman"/>
              </a:rPr>
              <a:t>Ô SỐ MAY MẮN</a:t>
            </a:r>
          </a:p>
        </p:txBody>
      </p:sp>
      <p:sp>
        <p:nvSpPr>
          <p:cNvPr id="107557" name="Oval 37"/>
          <p:cNvSpPr>
            <a:spLocks noChangeArrowheads="1"/>
          </p:cNvSpPr>
          <p:nvPr/>
        </p:nvSpPr>
        <p:spPr bwMode="auto">
          <a:xfrm>
            <a:off x="7467600" y="1452563"/>
            <a:ext cx="1450975" cy="868362"/>
          </a:xfrm>
          <a:prstGeom prst="ellipse">
            <a:avLst/>
          </a:prstGeom>
          <a:solidFill>
            <a:srgbClr val="FF00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3600" b="1">
                <a:solidFill>
                  <a:srgbClr val="00FFFF"/>
                </a:solidFill>
              </a:rPr>
              <a:t>B</a:t>
            </a:r>
          </a:p>
        </p:txBody>
      </p:sp>
      <p:pic>
        <p:nvPicPr>
          <p:cNvPr id="41994" name="Picture 40" descr="696926hncgbmxrlk"/>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0"/>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5" name="Picture 41" descr="696926hncgbmxrlk"/>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62" name="Picture 42" descr="Blue_ros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2514600"/>
            <a:ext cx="795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63" name="Picture 43" descr="Blue_ros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3200400"/>
            <a:ext cx="795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64" name="Picture 44" descr="Blue_ros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077200" y="3962400"/>
            <a:ext cx="7953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65" name="Picture 45" descr="Blue_ros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120063" y="4724400"/>
            <a:ext cx="795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72" name="AutoShape 52"/>
          <p:cNvSpPr>
            <a:spLocks noChangeArrowheads="1"/>
          </p:cNvSpPr>
          <p:nvPr/>
        </p:nvSpPr>
        <p:spPr bwMode="auto">
          <a:xfrm>
            <a:off x="533400" y="2667000"/>
            <a:ext cx="762000" cy="685800"/>
          </a:xfrm>
          <a:prstGeom prst="star5">
            <a:avLst/>
          </a:prstGeom>
          <a:solidFill>
            <a:srgbClr val="FF0000"/>
          </a:solidFill>
          <a:ln w="9525" algn="ctr">
            <a:solidFill>
              <a:srgbClr val="FFFF00"/>
            </a:solidFill>
            <a:miter lim="800000"/>
            <a:headEnd/>
            <a:tailEnd/>
          </a:ln>
          <a:effec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107573" name="AutoShape 53"/>
          <p:cNvSpPr>
            <a:spLocks noChangeArrowheads="1"/>
          </p:cNvSpPr>
          <p:nvPr/>
        </p:nvSpPr>
        <p:spPr bwMode="auto">
          <a:xfrm>
            <a:off x="533400" y="3352800"/>
            <a:ext cx="762000" cy="685800"/>
          </a:xfrm>
          <a:prstGeom prst="star5">
            <a:avLst/>
          </a:prstGeom>
          <a:solidFill>
            <a:srgbClr val="FF0000"/>
          </a:solidFill>
          <a:ln w="9525" algn="ctr">
            <a:solidFill>
              <a:srgbClr val="FFFF00"/>
            </a:solidFill>
            <a:miter lim="800000"/>
            <a:headEnd/>
            <a:tailEnd/>
          </a:ln>
          <a:effec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107574" name="AutoShape 54"/>
          <p:cNvSpPr>
            <a:spLocks noChangeArrowheads="1"/>
          </p:cNvSpPr>
          <p:nvPr/>
        </p:nvSpPr>
        <p:spPr bwMode="auto">
          <a:xfrm>
            <a:off x="533400" y="4724400"/>
            <a:ext cx="762000" cy="685800"/>
          </a:xfrm>
          <a:prstGeom prst="star5">
            <a:avLst/>
          </a:prstGeom>
          <a:solidFill>
            <a:srgbClr val="FF0000"/>
          </a:solidFill>
          <a:ln w="9525" algn="ctr">
            <a:solidFill>
              <a:srgbClr val="FFFF00"/>
            </a:solidFill>
            <a:miter lim="800000"/>
            <a:headEnd/>
            <a:tailEnd/>
          </a:ln>
          <a:effec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107575" name="AutoShape 55"/>
          <p:cNvSpPr>
            <a:spLocks noChangeArrowheads="1"/>
          </p:cNvSpPr>
          <p:nvPr/>
        </p:nvSpPr>
        <p:spPr bwMode="auto">
          <a:xfrm>
            <a:off x="533400" y="4038600"/>
            <a:ext cx="762000" cy="685800"/>
          </a:xfrm>
          <a:prstGeom prst="star5">
            <a:avLst/>
          </a:prstGeom>
          <a:solidFill>
            <a:srgbClr val="FF0000"/>
          </a:solidFill>
          <a:ln w="9525" algn="ctr">
            <a:solidFill>
              <a:srgbClr val="FFFF00"/>
            </a:solidFill>
            <a:miter lim="800000"/>
            <a:headEnd/>
            <a:tailEnd/>
          </a:ln>
          <a:effec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42004" name="AutoShape 58">
            <a:hlinkClick r:id="rId11" action="ppaction://hlinksldjump" highlightClick="1"/>
          </p:cNvPr>
          <p:cNvSpPr>
            <a:spLocks noChangeArrowheads="1"/>
          </p:cNvSpPr>
          <p:nvPr/>
        </p:nvSpPr>
        <p:spPr bwMode="auto">
          <a:xfrm>
            <a:off x="8229600" y="6096000"/>
            <a:ext cx="914400" cy="76200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
        <p:nvSpPr>
          <p:cNvPr id="42005" name="Title 1"/>
          <p:cNvSpPr>
            <a:spLocks noGrp="1" noChangeArrowheads="1"/>
          </p:cNvSpPr>
          <p:nvPr>
            <p:ph type="title"/>
          </p:nvPr>
        </p:nvSpPr>
        <p:spPr/>
        <p:txBody>
          <a:bodyPr/>
          <a:lstStyle/>
          <a:p>
            <a:pPr eaLnBrk="1" hangingPunct="1"/>
            <a:endParaRPr lang="en-US" altLang="en-US"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7555"/>
                    </p:tgtEl>
                  </p:cond>
                </p:stCondLst>
                <p:endSync evt="end" delay="0">
                  <p:rtn val="all"/>
                </p:endSync>
                <p:childTnLst>
                  <p:par>
                    <p:cTn id="3" fill="hold" nodeType="clickPar">
                      <p:stCondLst>
                        <p:cond delay="0"/>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7572"/>
                                        </p:tgtEl>
                                        <p:attrNameLst>
                                          <p:attrName>style.visibility</p:attrName>
                                        </p:attrNameLst>
                                      </p:cBhvr>
                                      <p:to>
                                        <p:strVal val="visible"/>
                                      </p:to>
                                    </p:set>
                                    <p:animEffect transition="in" filter="diamond(in)">
                                      <p:cBhvr>
                                        <p:cTn id="7" dur="1000"/>
                                        <p:tgtEl>
                                          <p:spTgt spid="107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7573"/>
                                        </p:tgtEl>
                                        <p:attrNameLst>
                                          <p:attrName>style.visibility</p:attrName>
                                        </p:attrNameLst>
                                      </p:cBhvr>
                                      <p:to>
                                        <p:strVal val="visible"/>
                                      </p:to>
                                    </p:set>
                                    <p:animEffect transition="in" filter="diamond(in)">
                                      <p:cBhvr>
                                        <p:cTn id="12" dur="2000"/>
                                        <p:tgtEl>
                                          <p:spTgt spid="1075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7575"/>
                                        </p:tgtEl>
                                        <p:attrNameLst>
                                          <p:attrName>style.visibility</p:attrName>
                                        </p:attrNameLst>
                                      </p:cBhvr>
                                      <p:to>
                                        <p:strVal val="visible"/>
                                      </p:to>
                                    </p:set>
                                    <p:animEffect transition="in" filter="box(in)">
                                      <p:cBhvr>
                                        <p:cTn id="17" dur="500"/>
                                        <p:tgtEl>
                                          <p:spTgt spid="10757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107574"/>
                                        </p:tgtEl>
                                        <p:attrNameLst>
                                          <p:attrName>style.visibility</p:attrName>
                                        </p:attrNameLst>
                                      </p:cBhvr>
                                      <p:to>
                                        <p:strVal val="visible"/>
                                      </p:to>
                                    </p:set>
                                    <p:animEffect transition="in" filter="diamond(in)">
                                      <p:cBhvr>
                                        <p:cTn id="22" dur="2000"/>
                                        <p:tgtEl>
                                          <p:spTgt spid="107574"/>
                                        </p:tgtEl>
                                      </p:cBhvr>
                                    </p:animEffect>
                                  </p:childTnLst>
                                </p:cTn>
                              </p:par>
                            </p:childTnLst>
                          </p:cTn>
                        </p:par>
                      </p:childTnLst>
                    </p:cTn>
                  </p:par>
                </p:childTnLst>
              </p:cTn>
              <p:nextCondLst>
                <p:cond evt="onClick" delay="0">
                  <p:tgtEl>
                    <p:spTgt spid="107555"/>
                  </p:tgtEl>
                </p:cond>
              </p:nextCondLst>
            </p:seq>
            <p:seq concurrent="1" nextAc="seek">
              <p:cTn id="23" restart="whenNotActive" fill="hold" evtFilter="cancelBubble" nodeType="interactiveSeq">
                <p:stCondLst>
                  <p:cond evt="onClick" delay="0">
                    <p:tgtEl>
                      <p:spTgt spid="107557"/>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6" presetClass="entr" presetSubtype="16" fill="hold" nodeType="clickEffect">
                                  <p:stCondLst>
                                    <p:cond delay="0"/>
                                  </p:stCondLst>
                                  <p:childTnLst>
                                    <p:set>
                                      <p:cBhvr>
                                        <p:cTn id="27" dur="1" fill="hold">
                                          <p:stCondLst>
                                            <p:cond delay="0"/>
                                          </p:stCondLst>
                                        </p:cTn>
                                        <p:tgtEl>
                                          <p:spTgt spid="107562"/>
                                        </p:tgtEl>
                                        <p:attrNameLst>
                                          <p:attrName>style.visibility</p:attrName>
                                        </p:attrNameLst>
                                      </p:cBhvr>
                                      <p:to>
                                        <p:strVal val="visible"/>
                                      </p:to>
                                    </p:set>
                                    <p:animEffect transition="in" filter="circle(in)">
                                      <p:cBhvr>
                                        <p:cTn id="28" dur="2000"/>
                                        <p:tgtEl>
                                          <p:spTgt spid="10756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107563"/>
                                        </p:tgtEl>
                                        <p:attrNameLst>
                                          <p:attrName>style.visibility</p:attrName>
                                        </p:attrNameLst>
                                      </p:cBhvr>
                                      <p:to>
                                        <p:strVal val="visible"/>
                                      </p:to>
                                    </p:set>
                                    <p:animEffect transition="in" filter="circle(in)">
                                      <p:cBhvr>
                                        <p:cTn id="33" dur="2000"/>
                                        <p:tgtEl>
                                          <p:spTgt spid="10756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nodeType="clickEffect">
                                  <p:stCondLst>
                                    <p:cond delay="0"/>
                                  </p:stCondLst>
                                  <p:childTnLst>
                                    <p:set>
                                      <p:cBhvr>
                                        <p:cTn id="37" dur="1" fill="hold">
                                          <p:stCondLst>
                                            <p:cond delay="0"/>
                                          </p:stCondLst>
                                        </p:cTn>
                                        <p:tgtEl>
                                          <p:spTgt spid="107564"/>
                                        </p:tgtEl>
                                        <p:attrNameLst>
                                          <p:attrName>style.visibility</p:attrName>
                                        </p:attrNameLst>
                                      </p:cBhvr>
                                      <p:to>
                                        <p:strVal val="visible"/>
                                      </p:to>
                                    </p:set>
                                    <p:animEffect transition="in" filter="slide(fromBottom)">
                                      <p:cBhvr>
                                        <p:cTn id="38" dur="500"/>
                                        <p:tgtEl>
                                          <p:spTgt spid="10756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107565"/>
                                        </p:tgtEl>
                                        <p:attrNameLst>
                                          <p:attrName>style.visibility</p:attrName>
                                        </p:attrNameLst>
                                      </p:cBhvr>
                                      <p:to>
                                        <p:strVal val="visible"/>
                                      </p:to>
                                    </p:set>
                                    <p:animEffect transition="in" filter="circle(in)">
                                      <p:cBhvr>
                                        <p:cTn id="43" dur="2000"/>
                                        <p:tgtEl>
                                          <p:spTgt spid="107565"/>
                                        </p:tgtEl>
                                      </p:cBhvr>
                                    </p:animEffect>
                                  </p:childTnLst>
                                </p:cTn>
                              </p:par>
                            </p:childTnLst>
                          </p:cTn>
                        </p:par>
                      </p:childTnLst>
                    </p:cTn>
                  </p:par>
                </p:childTnLst>
              </p:cTn>
              <p:nextCondLst>
                <p:cond evt="onClick" delay="0">
                  <p:tgtEl>
                    <p:spTgt spid="107557"/>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z="4000" smtClean="0"/>
              <a:t/>
            </a:r>
            <a:br>
              <a:rPr lang="en-US" altLang="en-US" sz="4000" smtClean="0"/>
            </a:br>
            <a:endParaRPr lang="en-US" altLang="en-US" sz="4000" smtClean="0"/>
          </a:p>
        </p:txBody>
      </p:sp>
      <p:pic>
        <p:nvPicPr>
          <p:cNvPr id="43011" name="Picture 3" descr="0830js5b15daddi012pz82987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0830js5b15daddi012pz82987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36358cay00ek3p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286625" y="5000625"/>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36358cay00ek3p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00125" y="5000625"/>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13"/>
          <p:cNvSpPr txBox="1">
            <a:spLocks noChangeArrowheads="1"/>
          </p:cNvSpPr>
          <p:nvPr/>
        </p:nvSpPr>
        <p:spPr bwMode="auto">
          <a:xfrm>
            <a:off x="1143000" y="990600"/>
            <a:ext cx="7010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3600" b="1">
                <a:solidFill>
                  <a:srgbClr val="0000CC"/>
                </a:solidFill>
                <a:latin typeface="Times New Roman" pitchFamily="18" charset="0"/>
              </a:rPr>
              <a:t>      Em sẽ làm gì khi thấy bạn bè, các em nhỏ chơi, nghịch các vật lạ, các chất nguy hiểm? </a:t>
            </a:r>
          </a:p>
        </p:txBody>
      </p:sp>
      <p:sp>
        <p:nvSpPr>
          <p:cNvPr id="108558" name="Text Box 14"/>
          <p:cNvSpPr txBox="1">
            <a:spLocks noChangeArrowheads="1"/>
          </p:cNvSpPr>
          <p:nvPr/>
        </p:nvSpPr>
        <p:spPr bwMode="auto">
          <a:xfrm>
            <a:off x="609600" y="3429000"/>
            <a:ext cx="792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eaLnBrk="1" hangingPunct="1">
              <a:spcBef>
                <a:spcPct val="50000"/>
              </a:spcBef>
            </a:pPr>
            <a:r>
              <a:rPr lang="en-US" altLang="en-US" sz="4000" b="1">
                <a:latin typeface="Times New Roman" pitchFamily="18" charset="0"/>
              </a:rPr>
              <a:t>    Cần khuyên ngăn bạn bè và các em nhỏ không nên chơi  nghịch các vật lạ, các chất nguy hiểm.</a:t>
            </a:r>
          </a:p>
        </p:txBody>
      </p:sp>
      <p:sp>
        <p:nvSpPr>
          <p:cNvPr id="43017" name="AutoShape 15">
            <a:hlinkClick r:id="rId4" action="ppaction://hlinksldjump" highlightClick="1"/>
          </p:cNvPr>
          <p:cNvSpPr>
            <a:spLocks noChangeArrowheads="1"/>
          </p:cNvSpPr>
          <p:nvPr/>
        </p:nvSpPr>
        <p:spPr bwMode="auto">
          <a:xfrm>
            <a:off x="3886200" y="6324600"/>
            <a:ext cx="1295400" cy="533400"/>
          </a:xfrm>
          <a:prstGeom prst="actionButtonBackPrevious">
            <a:avLst/>
          </a:prstGeom>
          <a:gradFill rotWithShape="1">
            <a:gsLst>
              <a:gs pos="0">
                <a:srgbClr val="F1FEA0"/>
              </a:gs>
              <a:gs pos="100000">
                <a:srgbClr val="00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8"/>
                                        </p:tgtEl>
                                        <p:attrNameLst>
                                          <p:attrName>style.visibility</p:attrName>
                                        </p:attrNameLst>
                                      </p:cBhvr>
                                      <p:to>
                                        <p:strVal val="visible"/>
                                      </p:to>
                                    </p:set>
                                    <p:animEffect transition="in" filter="blinds(horizontal)">
                                      <p:cBhvr>
                                        <p:cTn id="7" dur="500"/>
                                        <p:tgtEl>
                                          <p:spTgt spid="108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24000" y="1143000"/>
            <a:ext cx="6324600" cy="1143000"/>
          </a:xfrm>
        </p:spPr>
        <p:txBody>
          <a:bodyPr/>
          <a:lstStyle/>
          <a:p>
            <a:pPr eaLnBrk="1" hangingPunct="1"/>
            <a:r>
              <a:rPr lang="en-US" altLang="en-US" sz="3600" b="1" smtClean="0">
                <a:solidFill>
                  <a:srgbClr val="0000FF"/>
                </a:solidFill>
              </a:rPr>
              <a:t>Có người định cưa, đục, tháo chốt bom, mìn, đạn pháo để lấy thuốc nổ, em phải làm gì lúc này?</a:t>
            </a:r>
          </a:p>
        </p:txBody>
      </p:sp>
      <p:pic>
        <p:nvPicPr>
          <p:cNvPr id="44035" name="Picture 7" descr="4BBD0CCD48A74000B8F6581C9110274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96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8" descr="4BBD0CCD48A74000B8F6581C9110274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34375" y="0"/>
            <a:ext cx="80962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2" name="Rectangle 14"/>
          <p:cNvSpPr>
            <a:spLocks noChangeArrowheads="1"/>
          </p:cNvSpPr>
          <p:nvPr/>
        </p:nvSpPr>
        <p:spPr bwMode="auto">
          <a:xfrm>
            <a:off x="533400" y="3581400"/>
            <a:ext cx="8305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3600" b="1">
                <a:solidFill>
                  <a:schemeClr val="tx2"/>
                </a:solidFill>
              </a:rPr>
              <a:t>Cần ngăn cản ngay và khuyên</a:t>
            </a:r>
            <a:r>
              <a:rPr lang="en-US" altLang="en-US" sz="3600">
                <a:solidFill>
                  <a:schemeClr val="tx2"/>
                </a:solidFill>
              </a:rPr>
              <a:t> </a:t>
            </a:r>
            <a:r>
              <a:rPr lang="en-US" altLang="en-US" sz="3600" b="1"/>
              <a:t>ngăn mọi người không nên làm như thế vì rất nguy hiểm.</a:t>
            </a:r>
            <a:endParaRPr lang="en-US" altLang="en-US" sz="3600">
              <a:solidFill>
                <a:schemeClr val="tx2"/>
              </a:solidFill>
            </a:endParaRPr>
          </a:p>
        </p:txBody>
      </p:sp>
      <p:sp>
        <p:nvSpPr>
          <p:cNvPr id="44038" name="AutoShape 15">
            <a:hlinkClick r:id="rId3" action="ppaction://hlinksldjump" highlightClick="1"/>
          </p:cNvPr>
          <p:cNvSpPr>
            <a:spLocks noChangeArrowheads="1"/>
          </p:cNvSpPr>
          <p:nvPr/>
        </p:nvSpPr>
        <p:spPr bwMode="auto">
          <a:xfrm>
            <a:off x="3733800" y="6324600"/>
            <a:ext cx="1143000" cy="533400"/>
          </a:xfrm>
          <a:prstGeom prst="actionButtonBackPrevious">
            <a:avLst/>
          </a:prstGeom>
          <a:gradFill rotWithShape="1">
            <a:gsLst>
              <a:gs pos="0">
                <a:srgbClr val="F1FEA0"/>
              </a:gs>
              <a:gs pos="100000">
                <a:srgbClr val="00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pic>
        <p:nvPicPr>
          <p:cNvPr id="44039" name="Picture 17" descr="xmascand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705475"/>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8" descr="xmascand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705475"/>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9582"/>
                                        </p:tgtEl>
                                        <p:attrNameLst>
                                          <p:attrName>style.visibility</p:attrName>
                                        </p:attrNameLst>
                                      </p:cBhvr>
                                      <p:to>
                                        <p:strVal val="visible"/>
                                      </p:to>
                                    </p:set>
                                    <p:animEffect transition="in" filter="wheel(4)">
                                      <p:cBhvr>
                                        <p:cTn id="7" dur="500"/>
                                        <p:tgtEl>
                                          <p:spTgt spid="109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952829owne182jr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952829owne182jr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0"/>
            <a:ext cx="76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952829owne182jr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381500"/>
            <a:ext cx="76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952829owne182jr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4381500"/>
            <a:ext cx="762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WordArt 13"/>
          <p:cNvSpPr>
            <a:spLocks noChangeArrowheads="1" noChangeShapeType="1" noTextEdit="1"/>
          </p:cNvSpPr>
          <p:nvPr/>
        </p:nvSpPr>
        <p:spPr bwMode="auto">
          <a:xfrm>
            <a:off x="1447800" y="2514600"/>
            <a:ext cx="6238875" cy="952500"/>
          </a:xfrm>
          <a:prstGeom prst="rect">
            <a:avLst/>
          </a:prstGeom>
        </p:spPr>
        <p:txBody>
          <a:bodyPr wrap="none" fromWordArt="1">
            <a:prstTxWarp prst="textCanUp">
              <a:avLst>
                <a:gd name="adj" fmla="val 85713"/>
              </a:avLst>
            </a:prstTxWarp>
          </a:bodyPr>
          <a:lstStyle/>
          <a:p>
            <a:pPr algn="ctr"/>
            <a:r>
              <a:rPr lang="en-NZ" sz="6600" b="1" kern="10">
                <a:ln w="12700">
                  <a:solidFill>
                    <a:srgbClr val="FF0066"/>
                  </a:solidFill>
                  <a:prstDash val="sysDot"/>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35921" dir="2700000" sy="50000" kx="2115830" algn="bl" rotWithShape="0">
                    <a:srgbClr val="C0C0C0">
                      <a:alpha val="79999"/>
                    </a:srgbClr>
                  </a:outerShdw>
                </a:effectLst>
                <a:latin typeface="Times New Roman"/>
                <a:cs typeface="Times New Roman"/>
              </a:rPr>
              <a:t>Ô SỐ MAY MẮN</a:t>
            </a:r>
          </a:p>
        </p:txBody>
      </p:sp>
      <p:pic>
        <p:nvPicPr>
          <p:cNvPr id="45063" name="Picture 15" descr="xmascand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1910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6" descr="xmascand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17" descr="53A8AD6253524B05AE1A86F761F509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0"/>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8" descr="53A8AD6253524B05AE1A86F761F509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51100" y="0"/>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AutoShape 19">
            <a:hlinkClick r:id="rId5" action="ppaction://hlinksldjump" highlightClick="1"/>
          </p:cNvPr>
          <p:cNvSpPr>
            <a:spLocks noChangeArrowheads="1"/>
          </p:cNvSpPr>
          <p:nvPr/>
        </p:nvSpPr>
        <p:spPr bwMode="auto">
          <a:xfrm>
            <a:off x="3733800" y="6324600"/>
            <a:ext cx="1828800" cy="533400"/>
          </a:xfrm>
          <a:prstGeom prst="actionButtonBackPrevious">
            <a:avLst/>
          </a:prstGeom>
          <a:gradFill rotWithShape="1">
            <a:gsLst>
              <a:gs pos="0">
                <a:srgbClr val="F1FEA0"/>
              </a:gs>
              <a:gs pos="100000">
                <a:srgbClr val="00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pic>
        <p:nvPicPr>
          <p:cNvPr id="45068" name="Picture 21" descr="53A8AD6253524B05AE1A86F761F509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0"/>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533400"/>
            <a:ext cx="6781800" cy="2438400"/>
          </a:xfrm>
        </p:spPr>
        <p:txBody>
          <a:bodyPr/>
          <a:lstStyle/>
          <a:p>
            <a:pPr eaLnBrk="1" hangingPunct="1"/>
            <a:r>
              <a:rPr lang="en-US" altLang="en-US" sz="4000" b="1" smtClean="0"/>
              <a:t>Em sẽ làm gì khi thấy có người định hút thuốc lá, nấu ăn hoặc đốt lửa gần xăng dầu?</a:t>
            </a:r>
          </a:p>
        </p:txBody>
      </p:sp>
      <p:pic>
        <p:nvPicPr>
          <p:cNvPr id="46083" name="Picture 8" descr="11AD6AEB7F8C4A4ABF121A2BE59AF8A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47000" y="5181600"/>
            <a:ext cx="139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12" descr="C78050FB9F484BAE8E8262A9851A74C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96275" y="0"/>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13" descr="xmascand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1816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8" name="Rectangle 14"/>
          <p:cNvSpPr>
            <a:spLocks noChangeArrowheads="1"/>
          </p:cNvSpPr>
          <p:nvPr/>
        </p:nvSpPr>
        <p:spPr bwMode="auto">
          <a:xfrm>
            <a:off x="609600" y="33528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3600" b="1">
                <a:solidFill>
                  <a:srgbClr val="0000FF"/>
                </a:solidFill>
              </a:rPr>
              <a:t>Cần khuyên ngăn mọi người không được hút thuốc lá, nấu ăn hoặc đốt lửa gần xăng dầu.</a:t>
            </a:r>
          </a:p>
        </p:txBody>
      </p:sp>
      <p:sp>
        <p:nvSpPr>
          <p:cNvPr id="46087" name="AutoShape 15">
            <a:hlinkClick r:id="rId5" action="ppaction://hlinksldjump" highlightClick="1"/>
          </p:cNvPr>
          <p:cNvSpPr>
            <a:spLocks noChangeArrowheads="1"/>
          </p:cNvSpPr>
          <p:nvPr/>
        </p:nvSpPr>
        <p:spPr bwMode="auto">
          <a:xfrm>
            <a:off x="3505200" y="6324600"/>
            <a:ext cx="1524000" cy="533400"/>
          </a:xfrm>
          <a:prstGeom prst="actionButtonBackPrevious">
            <a:avLst/>
          </a:prstGeom>
          <a:gradFill rotWithShape="1">
            <a:gsLst>
              <a:gs pos="0">
                <a:srgbClr val="F1FEA0"/>
              </a:gs>
              <a:gs pos="100000">
                <a:srgbClr val="00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pic>
        <p:nvPicPr>
          <p:cNvPr id="46088" name="Picture 17" descr="xmascandl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1816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8" descr="C78050FB9F484BAE8E8262A9851A74C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9" descr="11AD6AEB7F8C4A4ABF121A2BE59AF8A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139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3678"/>
                                        </p:tgtEl>
                                        <p:attrNameLst>
                                          <p:attrName>style.visibility</p:attrName>
                                        </p:attrNameLst>
                                      </p:cBhvr>
                                      <p:to>
                                        <p:strVal val="visible"/>
                                      </p:to>
                                    </p:set>
                                    <p:anim calcmode="discrete" valueType="clr">
                                      <p:cBhvr override="childStyle">
                                        <p:cTn id="7" dur="80"/>
                                        <p:tgtEl>
                                          <p:spTgt spid="1136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78"/>
                                        </p:tgtEl>
                                        <p:attrNameLst>
                                          <p:attrName>fillcolor</p:attrName>
                                        </p:attrNameLst>
                                      </p:cBhvr>
                                      <p:tavLst>
                                        <p:tav tm="0">
                                          <p:val>
                                            <p:clrVal>
                                              <a:schemeClr val="accent2"/>
                                            </p:clrVal>
                                          </p:val>
                                        </p:tav>
                                        <p:tav tm="50000">
                                          <p:val>
                                            <p:clrVal>
                                              <a:schemeClr val="hlink"/>
                                            </p:clrVal>
                                          </p:val>
                                        </p:tav>
                                      </p:tavLst>
                                    </p:anim>
                                    <p:set>
                                      <p:cBhvr>
                                        <p:cTn id="9" dur="80"/>
                                        <p:tgtEl>
                                          <p:spTgt spid="1136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1524000" y="8382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altLang="en-US" sz="1800">
                <a:cs typeface="Arial" charset="0"/>
              </a:rPr>
              <a:t>                                  </a:t>
            </a:r>
            <a:endParaRPr lang="en-US" altLang="en-US" b="1">
              <a:solidFill>
                <a:srgbClr val="990000"/>
              </a:solidFill>
              <a:latin typeface="Times New Roman" pitchFamily="18" charset="0"/>
              <a:cs typeface="Arial" charset="0"/>
            </a:endParaRPr>
          </a:p>
        </p:txBody>
      </p:sp>
      <p:pic>
        <p:nvPicPr>
          <p:cNvPr id="47107" name="Picture 7"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0" descr="POINSET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27182" y="2381"/>
            <a:ext cx="12192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1" descr="POINSET2">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43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702" name="Rectangle 14"/>
          <p:cNvSpPr>
            <a:spLocks noChangeArrowheads="1"/>
          </p:cNvSpPr>
          <p:nvPr/>
        </p:nvSpPr>
        <p:spPr bwMode="auto">
          <a:xfrm>
            <a:off x="304800" y="1295400"/>
            <a:ext cx="8610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4000" b="1">
                <a:solidFill>
                  <a:schemeClr val="tx2"/>
                </a:solidFill>
              </a:rPr>
              <a:t>Có người tàng trữ, vận chuyển, buôn bán vũ khí và các chất độc hại em sẽ làm gì?</a:t>
            </a:r>
          </a:p>
        </p:txBody>
      </p:sp>
      <p:sp>
        <p:nvSpPr>
          <p:cNvPr id="114703" name="Rectangle 15"/>
          <p:cNvSpPr>
            <a:spLocks noChangeArrowheads="1"/>
          </p:cNvSpPr>
          <p:nvPr/>
        </p:nvSpPr>
        <p:spPr bwMode="auto">
          <a:xfrm>
            <a:off x="914400" y="38100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r>
              <a:rPr lang="en-US" altLang="en-US" sz="3600" b="1">
                <a:solidFill>
                  <a:srgbClr val="0000FF"/>
                </a:solidFill>
              </a:rPr>
              <a:t>Cần báo ngay cho cơ quan, những người có trách nhiệm.</a:t>
            </a:r>
          </a:p>
        </p:txBody>
      </p:sp>
      <p:sp>
        <p:nvSpPr>
          <p:cNvPr id="47112" name="AutoShape 16">
            <a:hlinkClick r:id="rId5" action="ppaction://hlinksldjump" highlightClick="1"/>
          </p:cNvPr>
          <p:cNvSpPr>
            <a:spLocks noChangeArrowheads="1"/>
          </p:cNvSpPr>
          <p:nvPr/>
        </p:nvSpPr>
        <p:spPr bwMode="auto">
          <a:xfrm>
            <a:off x="5486400" y="6324600"/>
            <a:ext cx="1676400" cy="533400"/>
          </a:xfrm>
          <a:prstGeom prst="actionButtonBackPrevious">
            <a:avLst/>
          </a:prstGeom>
          <a:gradFill rotWithShape="1">
            <a:gsLst>
              <a:gs pos="0">
                <a:srgbClr val="F1FEA0"/>
              </a:gs>
              <a:gs pos="100000">
                <a:srgbClr val="00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pic>
        <p:nvPicPr>
          <p:cNvPr id="47113" name="Picture 18"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42925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4702"/>
                                        </p:tgtEl>
                                        <p:attrNameLst>
                                          <p:attrName>style.visibility</p:attrName>
                                        </p:attrNameLst>
                                      </p:cBhvr>
                                      <p:to>
                                        <p:strVal val="visible"/>
                                      </p:to>
                                    </p:set>
                                    <p:animEffect transition="in" filter="dissolve">
                                      <p:cBhvr>
                                        <p:cTn id="7" dur="500"/>
                                        <p:tgtEl>
                                          <p:spTgt spid="114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4703"/>
                                        </p:tgtEl>
                                        <p:attrNameLst>
                                          <p:attrName>style.visibility</p:attrName>
                                        </p:attrNameLst>
                                      </p:cBhvr>
                                      <p:to>
                                        <p:strVal val="visible"/>
                                      </p:to>
                                    </p:set>
                                    <p:anim calcmode="discrete" valueType="clr">
                                      <p:cBhvr override="childStyle">
                                        <p:cTn id="12" dur="80"/>
                                        <p:tgtEl>
                                          <p:spTgt spid="11470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4703"/>
                                        </p:tgtEl>
                                        <p:attrNameLst>
                                          <p:attrName>fillcolor</p:attrName>
                                        </p:attrNameLst>
                                      </p:cBhvr>
                                      <p:tavLst>
                                        <p:tav tm="0">
                                          <p:val>
                                            <p:clrVal>
                                              <a:schemeClr val="accent2"/>
                                            </p:clrVal>
                                          </p:val>
                                        </p:tav>
                                        <p:tav tm="50000">
                                          <p:val>
                                            <p:clrVal>
                                              <a:schemeClr val="hlink"/>
                                            </p:clrVal>
                                          </p:val>
                                        </p:tav>
                                      </p:tavLst>
                                    </p:anim>
                                    <p:set>
                                      <p:cBhvr>
                                        <p:cTn id="14" dur="80"/>
                                        <p:tgtEl>
                                          <p:spTgt spid="11470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2" grpId="0"/>
      <p:bldP spid="11470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9" descr="C78050FB9F484BAE8E8262A9851A74C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96275" y="0"/>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10" descr="C78050FB9F484BAE8E8262A9851A74C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WordArt 11"/>
          <p:cNvSpPr>
            <a:spLocks noChangeArrowheads="1" noChangeShapeType="1" noTextEdit="1"/>
          </p:cNvSpPr>
          <p:nvPr/>
        </p:nvSpPr>
        <p:spPr bwMode="auto">
          <a:xfrm>
            <a:off x="1600200" y="2819400"/>
            <a:ext cx="6238875" cy="952500"/>
          </a:xfrm>
          <a:prstGeom prst="rect">
            <a:avLst/>
          </a:prstGeom>
        </p:spPr>
        <p:txBody>
          <a:bodyPr wrap="none" fromWordArt="1">
            <a:prstTxWarp prst="textCanUp">
              <a:avLst>
                <a:gd name="adj" fmla="val 85713"/>
              </a:avLst>
            </a:prstTxWarp>
          </a:bodyPr>
          <a:lstStyle/>
          <a:p>
            <a:pPr algn="ctr"/>
            <a:r>
              <a:rPr lang="en-NZ" sz="6600" b="1" kern="10">
                <a:ln w="12700">
                  <a:solidFill>
                    <a:srgbClr val="FF0066"/>
                  </a:solidFill>
                  <a:prstDash val="sysDot"/>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effectLst>
                  <a:outerShdw dist="35921" dir="2700000" sy="50000" kx="2115830" algn="bl" rotWithShape="0">
                    <a:srgbClr val="C0C0C0">
                      <a:alpha val="79999"/>
                    </a:srgbClr>
                  </a:outerShdw>
                </a:effectLst>
                <a:latin typeface="Times New Roman"/>
                <a:cs typeface="Times New Roman"/>
              </a:rPr>
              <a:t>Ô SỐ MAY MẮN</a:t>
            </a:r>
          </a:p>
        </p:txBody>
      </p:sp>
      <p:pic>
        <p:nvPicPr>
          <p:cNvPr id="48133" name="Picture 13" descr="xmascand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4" descr="xmascandl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334000"/>
            <a:ext cx="18954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15" descr="C78050FB9F484BAE8E8262A9851A74C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6" descr="C78050FB9F484BAE8E8262A9851A74C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96275" y="4495800"/>
            <a:ext cx="8477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7" descr="53A8AD6253524B05AE1A86F761F509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57200"/>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8" descr="53A8AD6253524B05AE1A86F761F509D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57200"/>
            <a:ext cx="1206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AutoShape 19">
            <a:hlinkClick r:id="rId5" action="ppaction://hlinksldjump" highlightClick="1"/>
          </p:cNvPr>
          <p:cNvSpPr>
            <a:spLocks noChangeArrowheads="1"/>
          </p:cNvSpPr>
          <p:nvPr/>
        </p:nvSpPr>
        <p:spPr bwMode="auto">
          <a:xfrm>
            <a:off x="3429000" y="6324600"/>
            <a:ext cx="1371600" cy="533400"/>
          </a:xfrm>
          <a:prstGeom prst="actionButtonBackPrevious">
            <a:avLst/>
          </a:prstGeom>
          <a:gradFill rotWithShape="1">
            <a:gsLst>
              <a:gs pos="0">
                <a:srgbClr val="F1FEA0"/>
              </a:gs>
              <a:gs pos="100000">
                <a:srgbClr val="00FF00"/>
              </a:gs>
            </a:gsLst>
            <a:path path="rect">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90600" y="381000"/>
            <a:ext cx="7315200" cy="1143000"/>
          </a:xfrm>
        </p:spPr>
        <p:txBody>
          <a:bodyPr/>
          <a:lstStyle/>
          <a:p>
            <a:pPr eaLnBrk="1" hangingPunct="1"/>
            <a:r>
              <a:rPr lang="en-US" altLang="en-US" sz="4000" b="1" smtClean="0">
                <a:solidFill>
                  <a:srgbClr val="FF3300"/>
                </a:solidFill>
              </a:rPr>
              <a:t>Hướng dẫn học ở nhà</a:t>
            </a:r>
          </a:p>
        </p:txBody>
      </p:sp>
      <p:sp>
        <p:nvSpPr>
          <p:cNvPr id="118787" name="Rectangle 3"/>
          <p:cNvSpPr>
            <a:spLocks noGrp="1" noChangeArrowheads="1"/>
          </p:cNvSpPr>
          <p:nvPr>
            <p:ph type="body" idx="1"/>
          </p:nvPr>
        </p:nvSpPr>
        <p:spPr>
          <a:xfrm>
            <a:off x="762000" y="1371600"/>
            <a:ext cx="7772400" cy="4267200"/>
          </a:xfrm>
        </p:spPr>
        <p:txBody>
          <a:bodyPr/>
          <a:lstStyle/>
          <a:p>
            <a:pPr marL="609600" indent="-609600" algn="just" eaLnBrk="1" hangingPunct="1">
              <a:buFontTx/>
              <a:buAutoNum type="arabicPeriod"/>
            </a:pPr>
            <a:r>
              <a:rPr lang="en-US" altLang="en-US" b="1" dirty="0" err="1" smtClean="0">
                <a:solidFill>
                  <a:srgbClr val="000099"/>
                </a:solidFill>
                <a:latin typeface="Times New Roman" pitchFamily="18" charset="0"/>
                <a:cs typeface="Times New Roman" pitchFamily="18" charset="0"/>
              </a:rPr>
              <a:t>Học</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thuộc</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nội</a:t>
            </a:r>
            <a:r>
              <a:rPr lang="en-US" altLang="en-US" b="1" dirty="0" smtClean="0">
                <a:solidFill>
                  <a:srgbClr val="000099"/>
                </a:solidFill>
                <a:latin typeface="Times New Roman" pitchFamily="18" charset="0"/>
                <a:cs typeface="Times New Roman" pitchFamily="18" charset="0"/>
              </a:rPr>
              <a:t> dung </a:t>
            </a:r>
            <a:r>
              <a:rPr lang="en-US" altLang="en-US" b="1" dirty="0" err="1" smtClean="0">
                <a:solidFill>
                  <a:srgbClr val="000099"/>
                </a:solidFill>
                <a:latin typeface="Times New Roman" pitchFamily="18" charset="0"/>
                <a:cs typeface="Times New Roman" pitchFamily="18" charset="0"/>
              </a:rPr>
              <a:t>bài</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học</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hôm</a:t>
            </a:r>
            <a:r>
              <a:rPr lang="en-US" altLang="en-US" b="1" dirty="0" smtClean="0">
                <a:solidFill>
                  <a:srgbClr val="000099"/>
                </a:solidFill>
                <a:latin typeface="Times New Roman" pitchFamily="18" charset="0"/>
                <a:cs typeface="Times New Roman" pitchFamily="18" charset="0"/>
              </a:rPr>
              <a:t> nay. </a:t>
            </a:r>
          </a:p>
          <a:p>
            <a:pPr marL="609600" indent="-609600" algn="just" eaLnBrk="1" hangingPunct="1">
              <a:buFontTx/>
              <a:buAutoNum type="arabicPeriod"/>
            </a:pPr>
            <a:r>
              <a:rPr lang="en-US" altLang="en-US" b="1" dirty="0" err="1" smtClean="0">
                <a:solidFill>
                  <a:srgbClr val="000099"/>
                </a:solidFill>
                <a:latin typeface="Times New Roman" pitchFamily="18" charset="0"/>
                <a:cs typeface="Times New Roman" pitchFamily="18" charset="0"/>
              </a:rPr>
              <a:t>Làm</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các</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bài</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tập</a:t>
            </a:r>
            <a:r>
              <a:rPr lang="en-US" altLang="en-US" b="1" dirty="0" smtClean="0">
                <a:solidFill>
                  <a:srgbClr val="000099"/>
                </a:solidFill>
                <a:latin typeface="Times New Roman" pitchFamily="18" charset="0"/>
                <a:cs typeface="Times New Roman" pitchFamily="18" charset="0"/>
              </a:rPr>
              <a:t> </a:t>
            </a:r>
            <a:r>
              <a:rPr lang="en-US" altLang="en-US" b="1" dirty="0" smtClean="0">
                <a:solidFill>
                  <a:srgbClr val="000099"/>
                </a:solidFill>
                <a:latin typeface="Times New Roman" pitchFamily="18" charset="0"/>
                <a:cs typeface="Times New Roman" pitchFamily="18" charset="0"/>
              </a:rPr>
              <a:t>2,3,4 </a:t>
            </a:r>
            <a:r>
              <a:rPr lang="en-US" altLang="en-US" b="1" dirty="0" err="1" smtClean="0">
                <a:solidFill>
                  <a:srgbClr val="000099"/>
                </a:solidFill>
                <a:latin typeface="Times New Roman" pitchFamily="18" charset="0"/>
                <a:cs typeface="Times New Roman" pitchFamily="18" charset="0"/>
              </a:rPr>
              <a:t>trong</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sách</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giáo</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khoa</a:t>
            </a:r>
            <a:r>
              <a:rPr lang="en-US" altLang="en-US" b="1" dirty="0" smtClean="0">
                <a:solidFill>
                  <a:srgbClr val="000099"/>
                </a:solidFill>
                <a:latin typeface="Times New Roman" pitchFamily="18" charset="0"/>
                <a:cs typeface="Times New Roman" pitchFamily="18" charset="0"/>
              </a:rPr>
              <a:t>.</a:t>
            </a:r>
          </a:p>
          <a:p>
            <a:pPr marL="609600" indent="-609600" algn="just" eaLnBrk="1" hangingPunct="1">
              <a:buFontTx/>
              <a:buAutoNum type="arabicPeriod"/>
            </a:pPr>
            <a:r>
              <a:rPr lang="en-US" altLang="en-US" b="1" dirty="0" err="1" smtClean="0">
                <a:solidFill>
                  <a:srgbClr val="000099"/>
                </a:solidFill>
                <a:latin typeface="Times New Roman" pitchFamily="18" charset="0"/>
                <a:cs typeface="Times New Roman" pitchFamily="18" charset="0"/>
              </a:rPr>
              <a:t>Ôn</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các</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bài</a:t>
            </a:r>
            <a:r>
              <a:rPr lang="en-US" altLang="en-US" b="1" dirty="0" smtClean="0">
                <a:solidFill>
                  <a:srgbClr val="000099"/>
                </a:solidFill>
                <a:latin typeface="Times New Roman" pitchFamily="18" charset="0"/>
                <a:cs typeface="Times New Roman" pitchFamily="18" charset="0"/>
              </a:rPr>
              <a:t> 13,14,15: </a:t>
            </a:r>
            <a:r>
              <a:rPr lang="en-US" altLang="en-US" b="1" dirty="0" err="1" smtClean="0">
                <a:solidFill>
                  <a:srgbClr val="000099"/>
                </a:solidFill>
                <a:latin typeface="Times New Roman" pitchFamily="18" charset="0"/>
                <a:cs typeface="Times New Roman" pitchFamily="18" charset="0"/>
              </a:rPr>
              <a:t>Chuẩn</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bị</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kiểm</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tra</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thường</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xuyên</a:t>
            </a:r>
            <a:r>
              <a:rPr lang="en-US" altLang="en-US" b="1" dirty="0" smtClean="0">
                <a:solidFill>
                  <a:srgbClr val="000099"/>
                </a:solidFill>
                <a:latin typeface="Times New Roman" pitchFamily="18" charset="0"/>
                <a:cs typeface="Times New Roman" pitchFamily="18" charset="0"/>
              </a:rPr>
              <a:t> HKII.</a:t>
            </a:r>
          </a:p>
          <a:p>
            <a:pPr marL="609600" indent="-609600" algn="just" eaLnBrk="1" hangingPunct="1">
              <a:buFontTx/>
              <a:buAutoNum type="arabicPeriod"/>
            </a:pPr>
            <a:r>
              <a:rPr lang="en-US" altLang="en-US" b="1" dirty="0" err="1" smtClean="0">
                <a:solidFill>
                  <a:srgbClr val="000099"/>
                </a:solidFill>
                <a:latin typeface="Times New Roman" pitchFamily="18" charset="0"/>
                <a:cs typeface="Times New Roman" pitchFamily="18" charset="0"/>
              </a:rPr>
              <a:t>Chuẩn</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bị</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bài</a:t>
            </a:r>
            <a:r>
              <a:rPr lang="en-US" altLang="en-US" b="1" dirty="0" smtClean="0">
                <a:solidFill>
                  <a:srgbClr val="000099"/>
                </a:solidFill>
                <a:latin typeface="Times New Roman" pitchFamily="18" charset="0"/>
                <a:cs typeface="Times New Roman" pitchFamily="18" charset="0"/>
              </a:rPr>
              <a:t> 16: “</a:t>
            </a:r>
            <a:r>
              <a:rPr lang="en-US" altLang="en-US" b="1" dirty="0" err="1" smtClean="0">
                <a:solidFill>
                  <a:srgbClr val="000099"/>
                </a:solidFill>
                <a:latin typeface="Times New Roman" pitchFamily="18" charset="0"/>
                <a:cs typeface="Times New Roman" pitchFamily="18" charset="0"/>
              </a:rPr>
              <a:t>Quyền</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sở</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hữu</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tài</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sản</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và</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nghĩa</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vụ</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tôn</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trọng</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tài</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sản</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của</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người</a:t>
            </a:r>
            <a:r>
              <a:rPr lang="en-US" altLang="en-US" b="1" dirty="0" smtClean="0">
                <a:solidFill>
                  <a:srgbClr val="000099"/>
                </a:solidFill>
                <a:latin typeface="Times New Roman" pitchFamily="18" charset="0"/>
                <a:cs typeface="Times New Roman" pitchFamily="18" charset="0"/>
              </a:rPr>
              <a:t> </a:t>
            </a:r>
            <a:r>
              <a:rPr lang="en-US" altLang="en-US" b="1" dirty="0" err="1" smtClean="0">
                <a:solidFill>
                  <a:srgbClr val="000099"/>
                </a:solidFill>
                <a:latin typeface="Times New Roman" pitchFamily="18" charset="0"/>
                <a:cs typeface="Times New Roman" pitchFamily="18" charset="0"/>
              </a:rPr>
              <a:t>khác</a:t>
            </a:r>
            <a:r>
              <a:rPr lang="en-US" altLang="en-US" b="1" dirty="0" smtClean="0">
                <a:solidFill>
                  <a:srgbClr val="000099"/>
                </a:solidFill>
                <a:latin typeface="Times New Roman" pitchFamily="18" charset="0"/>
                <a:cs typeface="Times New Roman" pitchFamily="18" charset="0"/>
              </a:rPr>
              <a:t>”</a:t>
            </a:r>
          </a:p>
        </p:txBody>
      </p:sp>
      <p:pic>
        <p:nvPicPr>
          <p:cNvPr id="49156" name="Picture 6" descr="56D044BABFBD42C69E461AF469B9374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1950" y="4191000"/>
            <a:ext cx="857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descr="4737fa2d_blumen-pflanzen1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140325"/>
            <a:ext cx="182880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8"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1765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box(in)">
                                      <p:cBhvr>
                                        <p:cTn id="7" dur="500"/>
                                        <p:tgtEl>
                                          <p:spTgt spid="118786"/>
                                        </p:tgtEl>
                                      </p:cBhvr>
                                    </p:animEffect>
                                  </p:childTnLst>
                                </p:cTn>
                              </p:par>
                              <p:par>
                                <p:cTn id="8" presetID="4" presetClass="entr" presetSubtype="16" fill="hold" nodeType="withEffect">
                                  <p:stCondLst>
                                    <p:cond delay="0"/>
                                  </p:stCondLst>
                                  <p:childTnLst>
                                    <p:set>
                                      <p:cBhvr>
                                        <p:cTn id="9" dur="1" fill="hold">
                                          <p:stCondLst>
                                            <p:cond delay="0"/>
                                          </p:stCondLst>
                                        </p:cTn>
                                        <p:tgtEl>
                                          <p:spTgt spid="118787">
                                            <p:txEl>
                                              <p:pRg st="0" end="0"/>
                                            </p:txEl>
                                          </p:spTgt>
                                        </p:tgtEl>
                                        <p:attrNameLst>
                                          <p:attrName>style.visibility</p:attrName>
                                        </p:attrNameLst>
                                      </p:cBhvr>
                                      <p:to>
                                        <p:strVal val="visible"/>
                                      </p:to>
                                    </p:set>
                                    <p:animEffect transition="in" filter="box(in)">
                                      <p:cBhvr>
                                        <p:cTn id="10" dur="500"/>
                                        <p:tgtEl>
                                          <p:spTgt spid="118787">
                                            <p:txEl>
                                              <p:pRg st="0" end="0"/>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18787">
                                            <p:txEl>
                                              <p:pRg st="1" end="1"/>
                                            </p:txEl>
                                          </p:spTgt>
                                        </p:tgtEl>
                                        <p:attrNameLst>
                                          <p:attrName>style.visibility</p:attrName>
                                        </p:attrNameLst>
                                      </p:cBhvr>
                                      <p:to>
                                        <p:strVal val="visible"/>
                                      </p:to>
                                    </p:set>
                                    <p:animEffect transition="in" filter="box(in)">
                                      <p:cBhvr>
                                        <p:cTn id="13" dur="500"/>
                                        <p:tgtEl>
                                          <p:spTgt spid="118787">
                                            <p:txEl>
                                              <p:pRg st="1" end="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18787">
                                            <p:txEl>
                                              <p:pRg st="2" end="2"/>
                                            </p:txEl>
                                          </p:spTgt>
                                        </p:tgtEl>
                                        <p:attrNameLst>
                                          <p:attrName>style.visibility</p:attrName>
                                        </p:attrNameLst>
                                      </p:cBhvr>
                                      <p:to>
                                        <p:strVal val="visible"/>
                                      </p:to>
                                    </p:set>
                                    <p:animEffect transition="in" filter="box(in)">
                                      <p:cBhvr>
                                        <p:cTn id="16" dur="500"/>
                                        <p:tgtEl>
                                          <p:spTgt spid="118787">
                                            <p:txEl>
                                              <p:pRg st="2" end="2"/>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animEffect transition="in" filter="box(in)">
                                      <p:cBhvr>
                                        <p:cTn id="19" dur="5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12" descr="2738028B93574A79A70465F995DEC65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12" descr="2738028B93574A79A70465F995DEC65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5257800"/>
            <a:ext cx="762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0" descr="614680djq0l440oz"/>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6477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2" descr="6121ua2lcx211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248400"/>
            <a:ext cx="6477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 descr="D6813819845B4220B39B42C244DE315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607425" y="0"/>
            <a:ext cx="536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WordArt 8"/>
          <p:cNvSpPr>
            <a:spLocks noChangeArrowheads="1" noChangeShapeType="1" noTextEdit="1"/>
          </p:cNvSpPr>
          <p:nvPr/>
        </p:nvSpPr>
        <p:spPr bwMode="auto">
          <a:xfrm>
            <a:off x="1143000" y="1828800"/>
            <a:ext cx="7086600" cy="3276600"/>
          </a:xfrm>
          <a:prstGeom prst="rect">
            <a:avLst/>
          </a:prstGeom>
        </p:spPr>
        <p:txBody>
          <a:bodyPr wrap="none" fromWordArt="1">
            <a:prstTxWarp prst="textPlain">
              <a:avLst>
                <a:gd name="adj" fmla="val 50000"/>
              </a:avLst>
            </a:prstTxWarp>
          </a:bodyPr>
          <a:lstStyle/>
          <a:p>
            <a:pPr algn="ctr"/>
            <a:endParaRPr lang="vi-VN" sz="24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a:p>
            <a:pPr algn="ctr"/>
            <a:r>
              <a:rPr lang="vi-VN" sz="24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em nhiều sức khỏe,</a:t>
            </a:r>
          </a:p>
          <a:p>
            <a:pPr algn="ctr"/>
            <a:r>
              <a:rPr lang="vi-VN" sz="24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 chăm ngoan, học giỏi.</a:t>
            </a:r>
            <a:endParaRPr lang="en-NZ" sz="2400"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50184" name="Picture 4" descr="D6813819845B4220B39B42C244DE315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0"/>
            <a:ext cx="536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fill="hold" nodeType="withEffect">
                                  <p:stCondLst>
                                    <p:cond delay="0"/>
                                  </p:stCondLst>
                                  <p:childTnLst>
                                    <p:animClr clrSpc="rgb" dir="cw">
                                      <p:cBhvr>
                                        <p:cTn id="6" dur="2000" fill="hold"/>
                                        <p:tgtEl>
                                          <p:spTgt spid="117768"/>
                                        </p:tgtEl>
                                        <p:attrNameLst>
                                          <p:attrName>stroke.color</p:attrName>
                                        </p:attrNameLst>
                                      </p:cBhvr>
                                      <p:to>
                                        <a:schemeClr val="accent2"/>
                                      </p:to>
                                    </p:animClr>
                                    <p:set>
                                      <p:cBhvr>
                                        <p:cTn id="7" dur="2000" fill="hold"/>
                                        <p:tgtEl>
                                          <p:spTgt spid="11776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202" name="Picture 10" descr="Đa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676400"/>
            <a:ext cx="4114800" cy="2438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6203" name="Picture 11" descr="sung1"/>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52400" y="1676400"/>
            <a:ext cx="4648200" cy="2438400"/>
          </a:xfrm>
          <a:noFill/>
          <a:ln>
            <a:solidFill>
              <a:srgbClr val="FF0000"/>
            </a:solidFill>
            <a:miter lim="800000"/>
            <a:headEnd/>
            <a:tailEnd/>
          </a:ln>
        </p:spPr>
      </p:pic>
      <p:pic>
        <p:nvPicPr>
          <p:cNvPr id="136204" name="Picture 12" descr="qua bom nang 230 k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191000"/>
            <a:ext cx="4191000" cy="259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6205" name="Text Box 13"/>
          <p:cNvSpPr txBox="1">
            <a:spLocks noChangeArrowheads="1"/>
          </p:cNvSpPr>
          <p:nvPr/>
        </p:nvSpPr>
        <p:spPr bwMode="auto">
          <a:xfrm>
            <a:off x="4953000" y="6324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400" b="1">
                <a:latin typeface="Times New Roman" pitchFamily="18" charset="0"/>
              </a:rPr>
              <a:t>Quả bom nặng 230 kg</a:t>
            </a:r>
          </a:p>
        </p:txBody>
      </p:sp>
      <p:pic>
        <p:nvPicPr>
          <p:cNvPr id="136206" name="Picture 14" descr="luu đ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91000"/>
            <a:ext cx="4648200" cy="259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6207" name="Text Box 15"/>
          <p:cNvSpPr txBox="1">
            <a:spLocks noChangeArrowheads="1"/>
          </p:cNvSpPr>
          <p:nvPr/>
        </p:nvSpPr>
        <p:spPr bwMode="auto">
          <a:xfrm>
            <a:off x="1600200" y="4572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400" b="1">
                <a:solidFill>
                  <a:srgbClr val="FF0000"/>
                </a:solidFill>
                <a:latin typeface="Times New Roman" pitchFamily="18" charset="0"/>
              </a:rPr>
              <a:t>Lựu đạn</a:t>
            </a:r>
          </a:p>
        </p:txBody>
      </p:sp>
      <p:sp>
        <p:nvSpPr>
          <p:cNvPr id="136208" name="Text Box 16"/>
          <p:cNvSpPr txBox="1">
            <a:spLocks noChangeArrowheads="1"/>
          </p:cNvSpPr>
          <p:nvPr/>
        </p:nvSpPr>
        <p:spPr bwMode="auto">
          <a:xfrm>
            <a:off x="838200" y="34290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400" b="1">
                <a:solidFill>
                  <a:schemeClr val="bg1"/>
                </a:solidFill>
                <a:latin typeface="Times New Roman" pitchFamily="18" charset="0"/>
              </a:rPr>
              <a:t>Súng</a:t>
            </a:r>
          </a:p>
        </p:txBody>
      </p:sp>
      <p:sp>
        <p:nvSpPr>
          <p:cNvPr id="136209" name="Text Box 17"/>
          <p:cNvSpPr txBox="1">
            <a:spLocks noChangeArrowheads="1"/>
          </p:cNvSpPr>
          <p:nvPr/>
        </p:nvSpPr>
        <p:spPr bwMode="auto">
          <a:xfrm>
            <a:off x="7467600" y="3505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400" b="1">
                <a:solidFill>
                  <a:srgbClr val="FFFF66"/>
                </a:solidFill>
                <a:latin typeface="Times New Roman" pitchFamily="18" charset="0"/>
              </a:rPr>
              <a:t>Đạn</a:t>
            </a:r>
          </a:p>
        </p:txBody>
      </p:sp>
      <p:pic>
        <p:nvPicPr>
          <p:cNvPr id="136212" name="Picture 20" descr="luoi 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191000"/>
            <a:ext cx="4191000" cy="259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36213" name="Picture 21" descr="lle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4191000"/>
            <a:ext cx="4114800" cy="2590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6214" name="Text Box 22"/>
          <p:cNvSpPr txBox="1">
            <a:spLocks noChangeArrowheads="1"/>
          </p:cNvSpPr>
          <p:nvPr/>
        </p:nvSpPr>
        <p:spPr bwMode="auto">
          <a:xfrm>
            <a:off x="6096000" y="64008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400" b="1">
                <a:solidFill>
                  <a:srgbClr val="009900"/>
                </a:solidFill>
                <a:latin typeface="Times New Roman" pitchFamily="18" charset="0"/>
              </a:rPr>
              <a:t>Lưỡi lê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6203"/>
                                        </p:tgtEl>
                                        <p:attrNameLst>
                                          <p:attrName>style.visibility</p:attrName>
                                        </p:attrNameLst>
                                      </p:cBhvr>
                                      <p:to>
                                        <p:strVal val="visible"/>
                                      </p:to>
                                    </p:set>
                                    <p:animEffect transition="in" filter="box(in)">
                                      <p:cBhvr>
                                        <p:cTn id="7" dur="500"/>
                                        <p:tgtEl>
                                          <p:spTgt spid="136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6208"/>
                                        </p:tgtEl>
                                        <p:attrNameLst>
                                          <p:attrName>style.visibility</p:attrName>
                                        </p:attrNameLst>
                                      </p:cBhvr>
                                      <p:to>
                                        <p:strVal val="visible"/>
                                      </p:to>
                                    </p:set>
                                    <p:animEffect transition="in" filter="box(in)">
                                      <p:cBhvr>
                                        <p:cTn id="12" dur="500"/>
                                        <p:tgtEl>
                                          <p:spTgt spid="1362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6202"/>
                                        </p:tgtEl>
                                        <p:attrNameLst>
                                          <p:attrName>style.visibility</p:attrName>
                                        </p:attrNameLst>
                                      </p:cBhvr>
                                      <p:to>
                                        <p:strVal val="visible"/>
                                      </p:to>
                                    </p:set>
                                    <p:animEffect transition="in" filter="box(in)">
                                      <p:cBhvr>
                                        <p:cTn id="17" dur="500"/>
                                        <p:tgtEl>
                                          <p:spTgt spid="13620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6209"/>
                                        </p:tgtEl>
                                        <p:attrNameLst>
                                          <p:attrName>style.visibility</p:attrName>
                                        </p:attrNameLst>
                                      </p:cBhvr>
                                      <p:to>
                                        <p:strVal val="visible"/>
                                      </p:to>
                                    </p:set>
                                    <p:animEffect transition="in" filter="box(in)">
                                      <p:cBhvr>
                                        <p:cTn id="22" dur="500"/>
                                        <p:tgtEl>
                                          <p:spTgt spid="1362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6206"/>
                                        </p:tgtEl>
                                        <p:attrNameLst>
                                          <p:attrName>style.visibility</p:attrName>
                                        </p:attrNameLst>
                                      </p:cBhvr>
                                      <p:to>
                                        <p:strVal val="visible"/>
                                      </p:to>
                                    </p:set>
                                    <p:animEffect transition="in" filter="box(in)">
                                      <p:cBhvr>
                                        <p:cTn id="27" dur="500"/>
                                        <p:tgtEl>
                                          <p:spTgt spid="13620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36207">
                                            <p:txEl>
                                              <p:pRg st="0" end="0"/>
                                            </p:txEl>
                                          </p:spTgt>
                                        </p:tgtEl>
                                        <p:attrNameLst>
                                          <p:attrName>style.visibility</p:attrName>
                                        </p:attrNameLst>
                                      </p:cBhvr>
                                      <p:to>
                                        <p:strVal val="visible"/>
                                      </p:to>
                                    </p:set>
                                    <p:animEffect transition="in" filter="box(in)">
                                      <p:cBhvr>
                                        <p:cTn id="32" dur="500"/>
                                        <p:tgtEl>
                                          <p:spTgt spid="136207">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36204"/>
                                        </p:tgtEl>
                                        <p:attrNameLst>
                                          <p:attrName>style.visibility</p:attrName>
                                        </p:attrNameLst>
                                      </p:cBhvr>
                                      <p:to>
                                        <p:strVal val="visible"/>
                                      </p:to>
                                    </p:set>
                                    <p:animEffect transition="in" filter="box(in)">
                                      <p:cBhvr>
                                        <p:cTn id="37" dur="500"/>
                                        <p:tgtEl>
                                          <p:spTgt spid="1362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6205"/>
                                        </p:tgtEl>
                                        <p:attrNameLst>
                                          <p:attrName>style.visibility</p:attrName>
                                        </p:attrNameLst>
                                      </p:cBhvr>
                                      <p:to>
                                        <p:strVal val="visible"/>
                                      </p:to>
                                    </p:set>
                                    <p:animEffect transition="in" filter="box(in)">
                                      <p:cBhvr>
                                        <p:cTn id="42" dur="500"/>
                                        <p:tgtEl>
                                          <p:spTgt spid="1362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36212"/>
                                        </p:tgtEl>
                                        <p:attrNameLst>
                                          <p:attrName>style.visibility</p:attrName>
                                        </p:attrNameLst>
                                      </p:cBhvr>
                                      <p:to>
                                        <p:strVal val="visible"/>
                                      </p:to>
                                    </p:set>
                                    <p:animEffect transition="in" filter="box(in)">
                                      <p:cBhvr>
                                        <p:cTn id="47" dur="500"/>
                                        <p:tgtEl>
                                          <p:spTgt spid="1362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6214"/>
                                        </p:tgtEl>
                                        <p:attrNameLst>
                                          <p:attrName>style.visibility</p:attrName>
                                        </p:attrNameLst>
                                      </p:cBhvr>
                                      <p:to>
                                        <p:strVal val="visible"/>
                                      </p:to>
                                    </p:set>
                                    <p:animEffect transition="in" filter="box(in)">
                                      <p:cBhvr>
                                        <p:cTn id="52" dur="500"/>
                                        <p:tgtEl>
                                          <p:spTgt spid="1362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nodeType="clickEffect">
                                  <p:stCondLst>
                                    <p:cond delay="0"/>
                                  </p:stCondLst>
                                  <p:childTnLst>
                                    <p:set>
                                      <p:cBhvr>
                                        <p:cTn id="56" dur="1" fill="hold">
                                          <p:stCondLst>
                                            <p:cond delay="0"/>
                                          </p:stCondLst>
                                        </p:cTn>
                                        <p:tgtEl>
                                          <p:spTgt spid="136213"/>
                                        </p:tgtEl>
                                        <p:attrNameLst>
                                          <p:attrName>style.visibility</p:attrName>
                                        </p:attrNameLst>
                                      </p:cBhvr>
                                      <p:to>
                                        <p:strVal val="visible"/>
                                      </p:to>
                                    </p:set>
                                    <p:animEffect transition="in" filter="box(in)">
                                      <p:cBhvr>
                                        <p:cTn id="57" dur="500"/>
                                        <p:tgtEl>
                                          <p:spTgt spid="136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5" grpId="0"/>
      <p:bldP spid="136208" grpId="0"/>
      <p:bldP spid="136209" grpId="0"/>
      <p:bldP spid="1362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ng_khi_tkog (1).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336550"/>
            <a:ext cx="9144000" cy="618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4495800"/>
          </a:xfrm>
        </p:spPr>
        <p:txBody>
          <a:bodyPr>
            <a:noAutofit/>
          </a:bodyPr>
          <a:lstStyle/>
          <a:p>
            <a:pPr>
              <a:buFont typeface="Wingdings" pitchFamily="2" charset="2"/>
              <a:buChar char="Ø"/>
            </a:pP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Số liệu thống kê cho thấy Việt Nam có khoảng </a:t>
            </a:r>
            <a:r>
              <a:rPr lang="vi-VN"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rPr>
              <a:t>7 triệu người khuyết tật</a:t>
            </a: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 </a:t>
            </a:r>
            <a:r>
              <a:rPr lang="vi-VN"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rPr>
              <a:t>chiếm 7,8% dân số</a:t>
            </a: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 trong đó có </a:t>
            </a:r>
            <a:r>
              <a:rPr lang="vi-VN"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rPr>
              <a:t>nhiều người bị khuyết tật do hậu quả của bom mìn. </a:t>
            </a:r>
            <a:endParaRPr lang="en-US"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endParaRPr>
          </a:p>
          <a:p>
            <a:pPr>
              <a:buFont typeface="Wingdings" pitchFamily="2" charset="2"/>
              <a:buChar char="Ø"/>
            </a:pP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Khoảng </a:t>
            </a:r>
            <a:r>
              <a:rPr lang="vi-VN"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rPr>
              <a:t>42.130 người chết</a:t>
            </a: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 hơn </a:t>
            </a:r>
            <a:r>
              <a:rPr lang="vi-VN"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rPr>
              <a:t>62.160 người bị thương </a:t>
            </a: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do bom mìn còn sót lại sau chiến tranh gây ra. </a:t>
            </a:r>
            <a:r>
              <a:rPr lang="vi-VN" altLang="en-US" u="sng" dirty="0" smtClean="0">
                <a:solidFill>
                  <a:schemeClr val="tx2">
                    <a:lumMod val="85000"/>
                    <a:lumOff val="15000"/>
                  </a:schemeClr>
                </a:solidFill>
                <a:latin typeface="Times New Roman" panose="02020603050405020304" pitchFamily="18" charset="0"/>
                <a:cs typeface="Times New Roman" panose="02020603050405020304" pitchFamily="18" charset="0"/>
              </a:rPr>
              <a:t>Bình quân </a:t>
            </a: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mỗi năm có khoảng </a:t>
            </a:r>
            <a:r>
              <a:rPr lang="vi-VN"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rPr>
              <a:t>1.530 người chết</a:t>
            </a: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 </a:t>
            </a:r>
            <a:r>
              <a:rPr lang="vi-VN" altLang="en-US" b="1" u="sng" dirty="0" smtClean="0">
                <a:solidFill>
                  <a:schemeClr val="tx2">
                    <a:lumMod val="85000"/>
                    <a:lumOff val="15000"/>
                  </a:schemeClr>
                </a:solidFill>
                <a:latin typeface="Times New Roman" panose="02020603050405020304" pitchFamily="18" charset="0"/>
                <a:cs typeface="Times New Roman" panose="02020603050405020304" pitchFamily="18" charset="0"/>
              </a:rPr>
              <a:t>2.270 người bị thương </a:t>
            </a:r>
            <a:r>
              <a:rPr lang="vi-VN" altLang="en-US" dirty="0" smtClean="0">
                <a:solidFill>
                  <a:schemeClr val="tx2">
                    <a:lumMod val="85000"/>
                    <a:lumOff val="15000"/>
                  </a:schemeClr>
                </a:solidFill>
                <a:latin typeface="Times New Roman" panose="02020603050405020304" pitchFamily="18" charset="0"/>
                <a:cs typeface="Times New Roman" panose="02020603050405020304" pitchFamily="18" charset="0"/>
              </a:rPr>
              <a:t>do tai nạn bom mìn, nhiều người sau đó trở thành người khuyết tật. </a:t>
            </a:r>
            <a:endParaRPr lang="en-US" altLang="en-US" dirty="0" smtClean="0">
              <a:solidFill>
                <a:schemeClr val="tx2">
                  <a:lumMod val="85000"/>
                  <a:lumOff val="15000"/>
                </a:schemeClr>
              </a:solidFill>
              <a:latin typeface="Times New Roman" panose="02020603050405020304" pitchFamily="18" charset="0"/>
              <a:cs typeface="Times New Roman" panose="02020603050405020304" pitchFamily="18" charset="0"/>
            </a:endParaRPr>
          </a:p>
          <a:p>
            <a:pPr algn="r">
              <a:buFontTx/>
              <a:buNone/>
            </a:pPr>
            <a:r>
              <a:rPr lang="en-US" altLang="en-US" b="1" dirty="0" smtClean="0">
                <a:solidFill>
                  <a:schemeClr val="tx2">
                    <a:lumMod val="85000"/>
                    <a:lumOff val="15000"/>
                  </a:schemeClr>
                </a:solidFill>
                <a:latin typeface="Times New Roman" pitchFamily="18" charset="0"/>
                <a:cs typeface="Times New Roman" pitchFamily="18" charset="0"/>
              </a:rPr>
              <a:t>(</a:t>
            </a:r>
            <a:r>
              <a:rPr lang="en-US" altLang="en-US" b="1" dirty="0" err="1" smtClean="0">
                <a:solidFill>
                  <a:schemeClr val="tx2">
                    <a:lumMod val="85000"/>
                    <a:lumOff val="15000"/>
                  </a:schemeClr>
                </a:solidFill>
                <a:latin typeface="Times New Roman" pitchFamily="18" charset="0"/>
                <a:cs typeface="Times New Roman" pitchFamily="18" charset="0"/>
              </a:rPr>
              <a:t>Trích</a:t>
            </a:r>
            <a:r>
              <a:rPr lang="en-US" altLang="en-US" b="1" dirty="0" smtClean="0">
                <a:solidFill>
                  <a:schemeClr val="tx2">
                    <a:lumMod val="85000"/>
                    <a:lumOff val="15000"/>
                  </a:schemeClr>
                </a:solidFill>
                <a:latin typeface="Times New Roman" pitchFamily="18" charset="0"/>
                <a:cs typeface="Times New Roman" pitchFamily="18" charset="0"/>
              </a:rPr>
              <a:t> </a:t>
            </a:r>
            <a:r>
              <a:rPr lang="en-US" altLang="en-US" b="1" dirty="0" err="1" smtClean="0">
                <a:solidFill>
                  <a:schemeClr val="tx2">
                    <a:lumMod val="85000"/>
                    <a:lumOff val="15000"/>
                  </a:schemeClr>
                </a:solidFill>
                <a:latin typeface="Times New Roman" pitchFamily="18" charset="0"/>
                <a:cs typeface="Times New Roman" pitchFamily="18" charset="0"/>
              </a:rPr>
              <a:t>báo</a:t>
            </a:r>
            <a:r>
              <a:rPr lang="en-US" altLang="en-US" b="1" dirty="0" smtClean="0">
                <a:solidFill>
                  <a:schemeClr val="tx2">
                    <a:lumMod val="85000"/>
                    <a:lumOff val="15000"/>
                  </a:schemeClr>
                </a:solidFill>
                <a:latin typeface="Times New Roman" pitchFamily="18" charset="0"/>
                <a:cs typeface="Times New Roman" pitchFamily="18" charset="0"/>
              </a:rPr>
              <a:t> </a:t>
            </a:r>
            <a:r>
              <a:rPr lang="en-US" altLang="en-US" b="1" dirty="0" err="1" smtClean="0">
                <a:solidFill>
                  <a:schemeClr val="tx2">
                    <a:lumMod val="85000"/>
                    <a:lumOff val="15000"/>
                  </a:schemeClr>
                </a:solidFill>
                <a:latin typeface="Times New Roman" pitchFamily="18" charset="0"/>
                <a:cs typeface="Times New Roman" pitchFamily="18" charset="0"/>
              </a:rPr>
              <a:t>điện</a:t>
            </a:r>
            <a:r>
              <a:rPr lang="en-US" altLang="en-US" b="1" dirty="0" smtClean="0">
                <a:solidFill>
                  <a:schemeClr val="tx2">
                    <a:lumMod val="85000"/>
                    <a:lumOff val="15000"/>
                  </a:schemeClr>
                </a:solidFill>
                <a:latin typeface="Times New Roman" pitchFamily="18" charset="0"/>
                <a:cs typeface="Times New Roman" pitchFamily="18" charset="0"/>
              </a:rPr>
              <a:t> </a:t>
            </a:r>
            <a:r>
              <a:rPr lang="en-US" altLang="en-US" b="1" dirty="0" err="1" smtClean="0">
                <a:solidFill>
                  <a:schemeClr val="tx2">
                    <a:lumMod val="85000"/>
                    <a:lumOff val="15000"/>
                  </a:schemeClr>
                </a:solidFill>
                <a:latin typeface="Times New Roman" pitchFamily="18" charset="0"/>
                <a:cs typeface="Times New Roman" pitchFamily="18" charset="0"/>
              </a:rPr>
              <a:t>tử</a:t>
            </a:r>
            <a:r>
              <a:rPr lang="en-US" altLang="en-US" b="1" dirty="0" smtClean="0">
                <a:solidFill>
                  <a:schemeClr val="tx2">
                    <a:lumMod val="85000"/>
                    <a:lumOff val="15000"/>
                  </a:schemeClr>
                </a:solidFill>
                <a:latin typeface="Times New Roman" pitchFamily="18" charset="0"/>
                <a:cs typeface="Times New Roman" pitchFamily="18" charset="0"/>
              </a:rPr>
              <a:t> </a:t>
            </a:r>
            <a:r>
              <a:rPr lang="en-US" altLang="en-US" b="1" dirty="0" err="1" smtClean="0">
                <a:solidFill>
                  <a:schemeClr val="tx2">
                    <a:lumMod val="85000"/>
                    <a:lumOff val="15000"/>
                  </a:schemeClr>
                </a:solidFill>
                <a:latin typeface="Times New Roman" pitchFamily="18" charset="0"/>
                <a:cs typeface="Times New Roman" pitchFamily="18" charset="0"/>
              </a:rPr>
              <a:t>Dân</a:t>
            </a:r>
            <a:r>
              <a:rPr lang="en-US" altLang="en-US" b="1" dirty="0" smtClean="0">
                <a:solidFill>
                  <a:schemeClr val="tx2">
                    <a:lumMod val="85000"/>
                    <a:lumOff val="15000"/>
                  </a:schemeClr>
                </a:solidFill>
                <a:latin typeface="Times New Roman" pitchFamily="18" charset="0"/>
                <a:cs typeface="Times New Roman" pitchFamily="18" charset="0"/>
              </a:rPr>
              <a:t> </a:t>
            </a:r>
            <a:r>
              <a:rPr lang="en-US" altLang="en-US" b="1" dirty="0" err="1" smtClean="0">
                <a:solidFill>
                  <a:schemeClr val="tx2">
                    <a:lumMod val="85000"/>
                    <a:lumOff val="15000"/>
                  </a:schemeClr>
                </a:solidFill>
                <a:latin typeface="Times New Roman" pitchFamily="18" charset="0"/>
                <a:cs typeface="Times New Roman" pitchFamily="18" charset="0"/>
              </a:rPr>
              <a:t>Sinh</a:t>
            </a:r>
            <a:r>
              <a:rPr lang="en-US" altLang="en-US" b="1" dirty="0" smtClean="0">
                <a:solidFill>
                  <a:schemeClr val="tx2">
                    <a:lumMod val="85000"/>
                    <a:lumOff val="15000"/>
                  </a:schemeClr>
                </a:solidFill>
                <a:latin typeface="Times New Roman" pitchFamily="18" charset="0"/>
                <a:cs typeface="Times New Roman" pitchFamily="18" charset="0"/>
              </a:rPr>
              <a:t> </a:t>
            </a:r>
            <a:r>
              <a:rPr lang="en-US" altLang="en-US" b="1" dirty="0" err="1" smtClean="0">
                <a:solidFill>
                  <a:schemeClr val="tx2">
                    <a:lumMod val="85000"/>
                    <a:lumOff val="15000"/>
                  </a:schemeClr>
                </a:solidFill>
                <a:latin typeface="Times New Roman" pitchFamily="18" charset="0"/>
                <a:cs typeface="Times New Roman" pitchFamily="18" charset="0"/>
              </a:rPr>
              <a:t>ngày</a:t>
            </a:r>
            <a:r>
              <a:rPr lang="en-US" altLang="en-US" b="1" dirty="0" smtClean="0">
                <a:solidFill>
                  <a:schemeClr val="tx2">
                    <a:lumMod val="85000"/>
                    <a:lumOff val="15000"/>
                  </a:schemeClr>
                </a:solidFill>
                <a:latin typeface="Times New Roman" pitchFamily="18" charset="0"/>
                <a:cs typeface="Times New Roman" pitchFamily="18" charset="0"/>
              </a:rPr>
              <a:t> 9/2/2014)</a:t>
            </a:r>
          </a:p>
        </p:txBody>
      </p:sp>
      <p:sp>
        <p:nvSpPr>
          <p:cNvPr id="4" name="Title 1"/>
          <p:cNvSpPr>
            <a:spLocks noGrp="1"/>
          </p:cNvSpPr>
          <p:nvPr>
            <p:ph type="title"/>
          </p:nvPr>
        </p:nvSpPr>
        <p:spPr>
          <a:xfrm>
            <a:off x="1714500" y="76201"/>
            <a:ext cx="5372100" cy="1066800"/>
          </a:xfrm>
        </p:spPr>
        <p:txBody>
          <a:bodyPr>
            <a:normAutofit/>
          </a:bodyPr>
          <a:lstStyle/>
          <a:p>
            <a:pPr>
              <a:tabLst>
                <a:tab pos="396875" algn="l"/>
              </a:tabLst>
            </a:pPr>
            <a:r>
              <a:rPr lang="en-US" altLang="en-US" sz="4000" b="1" dirty="0" smtClean="0">
                <a:solidFill>
                  <a:srgbClr val="000099"/>
                </a:solidFill>
                <a:effectLst>
                  <a:outerShdw blurRad="38100" dist="38100" dir="2700000" algn="tl">
                    <a:srgbClr val="C0C0C0"/>
                  </a:outerShdw>
                </a:effectLst>
                <a:latin typeface="Constantia" pitchFamily="18" charset="0"/>
              </a:rPr>
              <a:t> Tai </a:t>
            </a:r>
            <a:r>
              <a:rPr lang="en-US" altLang="en-US" sz="4000" b="1" dirty="0" err="1" smtClean="0">
                <a:solidFill>
                  <a:srgbClr val="000099"/>
                </a:solidFill>
                <a:effectLst>
                  <a:outerShdw blurRad="38100" dist="38100" dir="2700000" algn="tl">
                    <a:srgbClr val="C0C0C0"/>
                  </a:outerShdw>
                </a:effectLst>
                <a:latin typeface="Constantia" pitchFamily="18" charset="0"/>
              </a:rPr>
              <a:t>nạn</a:t>
            </a:r>
            <a:r>
              <a:rPr lang="en-US" altLang="en-US" sz="4000" b="1" dirty="0" smtClean="0">
                <a:solidFill>
                  <a:srgbClr val="000099"/>
                </a:solidFill>
                <a:effectLst>
                  <a:outerShdw blurRad="38100" dist="38100" dir="2700000" algn="tl">
                    <a:srgbClr val="C0C0C0"/>
                  </a:outerShdw>
                </a:effectLst>
                <a:latin typeface="Constantia" pitchFamily="18" charset="0"/>
              </a:rPr>
              <a:t> </a:t>
            </a:r>
            <a:r>
              <a:rPr lang="en-US" altLang="en-US" sz="4000" b="1" dirty="0" err="1" smtClean="0">
                <a:solidFill>
                  <a:srgbClr val="000099"/>
                </a:solidFill>
                <a:effectLst>
                  <a:outerShdw blurRad="38100" dist="38100" dir="2700000" algn="tl">
                    <a:srgbClr val="C0C0C0"/>
                  </a:outerShdw>
                </a:effectLst>
                <a:latin typeface="Constantia" pitchFamily="18" charset="0"/>
              </a:rPr>
              <a:t>vũ</a:t>
            </a:r>
            <a:r>
              <a:rPr lang="en-US" altLang="en-US" sz="4000" b="1" dirty="0" smtClean="0">
                <a:solidFill>
                  <a:srgbClr val="000099"/>
                </a:solidFill>
                <a:effectLst>
                  <a:outerShdw blurRad="38100" dist="38100" dir="2700000" algn="tl">
                    <a:srgbClr val="C0C0C0"/>
                  </a:outerShdw>
                </a:effectLst>
                <a:latin typeface="Constantia" pitchFamily="18" charset="0"/>
              </a:rPr>
              <a:t> </a:t>
            </a:r>
            <a:r>
              <a:rPr lang="en-US" altLang="en-US" sz="4000" b="1" dirty="0" err="1" smtClean="0">
                <a:solidFill>
                  <a:srgbClr val="000099"/>
                </a:solidFill>
                <a:effectLst>
                  <a:outerShdw blurRad="38100" dist="38100" dir="2700000" algn="tl">
                    <a:srgbClr val="C0C0C0"/>
                  </a:outerShdw>
                </a:effectLst>
                <a:latin typeface="Constantia" pitchFamily="18" charset="0"/>
              </a:rPr>
              <a:t>khí</a:t>
            </a:r>
            <a:r>
              <a:rPr lang="en-US" altLang="en-US" sz="4000" b="1" dirty="0" smtClean="0">
                <a:solidFill>
                  <a:srgbClr val="000099"/>
                </a:solidFill>
                <a:effectLst>
                  <a:outerShdw blurRad="38100" dist="38100" dir="2700000" algn="tl">
                    <a:srgbClr val="C0C0C0"/>
                  </a:outerShdw>
                </a:effectLst>
                <a:latin typeface="Constantia" pitchFamily="18" charset="0"/>
              </a:rPr>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xit" presetSubtype="0" fill="hold" nodeType="clickEffect">
                                  <p:stCondLst>
                                    <p:cond delay="0"/>
                                  </p:stCondLst>
                                  <p:childTnLst>
                                    <p:animEffect transition="out" filter="fade">
                                      <p:cBhvr>
                                        <p:cTn id="29" dur="1000"/>
                                        <p:tgtEl>
                                          <p:spTgt spid="3">
                                            <p:txEl>
                                              <p:pRg st="0" end="0"/>
                                            </p:txEl>
                                          </p:spTgt>
                                        </p:tgtEl>
                                      </p:cBhvr>
                                    </p:animEffect>
                                    <p:anim calcmode="lin" valueType="num">
                                      <p:cBhvr>
                                        <p:cTn id="30"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1" dur="1000"/>
                                        <p:tgtEl>
                                          <p:spTgt spid="3">
                                            <p:txEl>
                                              <p:pRg st="0" end="0"/>
                                            </p:txEl>
                                          </p:spTgt>
                                        </p:tgtEl>
                                        <p:attrNameLst>
                                          <p:attrName>ppt_y</p:attrName>
                                        </p:attrNameLst>
                                      </p:cBhvr>
                                      <p:tavLst>
                                        <p:tav tm="0">
                                          <p:val>
                                            <p:strVal val="ppt_y"/>
                                          </p:val>
                                        </p:tav>
                                        <p:tav tm="100000">
                                          <p:val>
                                            <p:strVal val="ppt_y+.1"/>
                                          </p:val>
                                        </p:tav>
                                      </p:tavLst>
                                    </p:anim>
                                    <p:set>
                                      <p:cBhvr>
                                        <p:cTn id="32" dur="1" fill="hold">
                                          <p:stCondLst>
                                            <p:cond delay="999"/>
                                          </p:stCondLst>
                                        </p:cTn>
                                        <p:tgtEl>
                                          <p:spTgt spid="3">
                                            <p:txEl>
                                              <p:pRg st="0" end="0"/>
                                            </p:txEl>
                                          </p:spTgt>
                                        </p:tgtEl>
                                        <p:attrNameLst>
                                          <p:attrName>style.visibility</p:attrName>
                                        </p:attrNameLst>
                                      </p:cBhvr>
                                      <p:to>
                                        <p:strVal val="hidden"/>
                                      </p:to>
                                    </p:set>
                                  </p:childTnLst>
                                </p:cTn>
                              </p:par>
                              <p:par>
                                <p:cTn id="33" presetID="42" presetClass="exit" presetSubtype="0" fill="hold" nodeType="withEffect">
                                  <p:stCondLst>
                                    <p:cond delay="0"/>
                                  </p:stCondLst>
                                  <p:childTnLst>
                                    <p:animEffect transition="out" filter="fade">
                                      <p:cBhvr>
                                        <p:cTn id="34" dur="1000"/>
                                        <p:tgtEl>
                                          <p:spTgt spid="3">
                                            <p:txEl>
                                              <p:pRg st="1" end="1"/>
                                            </p:txEl>
                                          </p:spTgt>
                                        </p:tgtEl>
                                      </p:cBhvr>
                                    </p:animEffect>
                                    <p:anim calcmode="lin" valueType="num">
                                      <p:cBhvr>
                                        <p:cTn id="35"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36" dur="1000"/>
                                        <p:tgtEl>
                                          <p:spTgt spid="3">
                                            <p:txEl>
                                              <p:pRg st="1" end="1"/>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3">
                                            <p:txEl>
                                              <p:pRg st="1" end="1"/>
                                            </p:txEl>
                                          </p:spTgt>
                                        </p:tgtEl>
                                        <p:attrNameLst>
                                          <p:attrName>style.visibility</p:attrName>
                                        </p:attrNameLst>
                                      </p:cBhvr>
                                      <p:to>
                                        <p:strVal val="hidden"/>
                                      </p:to>
                                    </p:set>
                                  </p:childTnLst>
                                </p:cTn>
                              </p:par>
                              <p:par>
                                <p:cTn id="38" presetID="42" presetClass="exit" presetSubtype="0" fill="hold" nodeType="withEffect">
                                  <p:stCondLst>
                                    <p:cond delay="0"/>
                                  </p:stCondLst>
                                  <p:childTnLst>
                                    <p:animEffect transition="out" filter="fade">
                                      <p:cBhvr>
                                        <p:cTn id="39" dur="1000"/>
                                        <p:tgtEl>
                                          <p:spTgt spid="3">
                                            <p:txEl>
                                              <p:pRg st="2" end="2"/>
                                            </p:txEl>
                                          </p:spTgt>
                                        </p:tgtEl>
                                      </p:cBhvr>
                                    </p:animEffect>
                                    <p:anim calcmode="lin" valueType="num">
                                      <p:cBhvr>
                                        <p:cTn id="40"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p:tgtEl>
                                          <p:spTgt spid="3">
                                            <p:txEl>
                                              <p:pRg st="2" end="2"/>
                                            </p:txEl>
                                          </p:spTgt>
                                        </p:tgtEl>
                                        <p:attrNameLst>
                                          <p:attrName>ppt_y</p:attrName>
                                        </p:attrNameLst>
                                      </p:cBhvr>
                                      <p:tavLst>
                                        <p:tav tm="0">
                                          <p:val>
                                            <p:strVal val="ppt_y"/>
                                          </p:val>
                                        </p:tav>
                                        <p:tav tm="100000">
                                          <p:val>
                                            <p:strVal val="ppt_y+.1"/>
                                          </p:val>
                                        </p:tav>
                                      </p:tavLst>
                                    </p:anim>
                                    <p:set>
                                      <p:cBhvr>
                                        <p:cTn id="42"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normAutofit/>
          </a:bodyPr>
          <a:lstStyle/>
          <a:p>
            <a:pPr>
              <a:buFont typeface="Wingdings" panose="05000000000000000000" pitchFamily="2" charset="2"/>
              <a:buChar char="v"/>
              <a:defRPr/>
            </a:pP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Tai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nạn</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vũ</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khí</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gây</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hậu</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quả</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gì</a:t>
            </a:r>
            <a:r>
              <a:rPr lang="en-US" sz="4000" b="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buFont typeface="Wingdings" panose="05000000000000000000" pitchFamily="2" charset="2"/>
              <a:buChar char="Ø"/>
              <a:defRPr/>
            </a:pPr>
            <a:r>
              <a:rPr lang="en-US" sz="4000" i="1" dirty="0">
                <a:solidFill>
                  <a:srgbClr val="002060"/>
                </a:solidFill>
                <a:latin typeface="Times New Roman" panose="02020603050405020304" pitchFamily="18" charset="0"/>
                <a:cs typeface="Times New Roman" panose="02020603050405020304" pitchFamily="18" charset="0"/>
              </a:rPr>
              <a:t> Tai </a:t>
            </a:r>
            <a:r>
              <a:rPr lang="en-US" sz="4000" i="1" dirty="0" err="1">
                <a:solidFill>
                  <a:srgbClr val="002060"/>
                </a:solidFill>
                <a:latin typeface="Times New Roman" panose="02020603050405020304" pitchFamily="18" charset="0"/>
                <a:cs typeface="Times New Roman" panose="02020603050405020304" pitchFamily="18" charset="0"/>
              </a:rPr>
              <a:t>nạn</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vũ</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khí</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gây</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ra</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khá</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nhiều</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hậu</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quả</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nghiêm</a:t>
            </a:r>
            <a:r>
              <a:rPr lang="en-US" sz="4000" i="1" dirty="0">
                <a:solidFill>
                  <a:srgbClr val="002060"/>
                </a:solidFill>
                <a:latin typeface="Times New Roman" panose="02020603050405020304" pitchFamily="18" charset="0"/>
                <a:cs typeface="Times New Roman" panose="02020603050405020304" pitchFamily="18" charset="0"/>
              </a:rPr>
              <a:t> </a:t>
            </a:r>
            <a:r>
              <a:rPr lang="en-US" sz="4000" i="1" dirty="0" err="1">
                <a:solidFill>
                  <a:srgbClr val="002060"/>
                </a:solidFill>
                <a:latin typeface="Times New Roman" panose="02020603050405020304" pitchFamily="18" charset="0"/>
                <a:cs typeface="Times New Roman" panose="02020603050405020304" pitchFamily="18" charset="0"/>
              </a:rPr>
              <a:t>trọng</a:t>
            </a:r>
            <a:r>
              <a:rPr lang="en-US" sz="4000" i="1" dirty="0">
                <a:solidFill>
                  <a:srgbClr val="002060"/>
                </a:solidFill>
                <a:latin typeface="Times New Roman" panose="02020603050405020304" pitchFamily="18" charset="0"/>
                <a:cs typeface="Times New Roman" panose="02020603050405020304" pitchFamily="18" charset="0"/>
              </a:rPr>
              <a:t>:</a:t>
            </a:r>
          </a:p>
          <a:p>
            <a:pPr>
              <a:defRPr/>
            </a:pPr>
            <a:r>
              <a:rPr lang="en-US" sz="4000" b="1" i="1" u="sng" dirty="0" err="1">
                <a:solidFill>
                  <a:srgbClr val="002060"/>
                </a:solidFill>
                <a:latin typeface="Times New Roman" panose="02020603050405020304" pitchFamily="18" charset="0"/>
                <a:cs typeface="Times New Roman" panose="02020603050405020304" pitchFamily="18" charset="0"/>
              </a:rPr>
              <a:t>Ảnh</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hưởng</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đến</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xã</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hội</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và</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tính</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mạng</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sức</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khỏe</a:t>
            </a:r>
            <a:r>
              <a:rPr lang="en-US" sz="4000" b="1" i="1" u="sng" dirty="0">
                <a:solidFill>
                  <a:srgbClr val="002060"/>
                </a:solidFill>
                <a:latin typeface="Times New Roman" panose="02020603050405020304" pitchFamily="18" charset="0"/>
                <a:cs typeface="Times New Roman" panose="02020603050405020304" pitchFamily="18" charset="0"/>
              </a:rPr>
              <a:t> con </a:t>
            </a:r>
            <a:r>
              <a:rPr lang="en-US" sz="4000" b="1" i="1" u="sng" dirty="0" err="1">
                <a:solidFill>
                  <a:srgbClr val="002060"/>
                </a:solidFill>
                <a:latin typeface="Times New Roman" panose="02020603050405020304" pitchFamily="18" charset="0"/>
                <a:cs typeface="Times New Roman" panose="02020603050405020304" pitchFamily="18" charset="0"/>
              </a:rPr>
              <a:t>người</a:t>
            </a:r>
            <a:r>
              <a:rPr lang="en-US" sz="4000" b="1" i="1" u="sng" dirty="0">
                <a:solidFill>
                  <a:srgbClr val="002060"/>
                </a:solidFill>
                <a:latin typeface="Times New Roman" panose="02020603050405020304" pitchFamily="18" charset="0"/>
                <a:cs typeface="Times New Roman" panose="02020603050405020304" pitchFamily="18" charset="0"/>
              </a:rPr>
              <a:t> </a:t>
            </a:r>
          </a:p>
          <a:p>
            <a:pPr>
              <a:defRPr/>
            </a:pPr>
            <a:r>
              <a:rPr lang="en-US" sz="4000" b="1" i="1" u="sng" dirty="0" err="1">
                <a:solidFill>
                  <a:srgbClr val="002060"/>
                </a:solidFill>
                <a:latin typeface="Times New Roman" panose="02020603050405020304" pitchFamily="18" charset="0"/>
                <a:cs typeface="Times New Roman" panose="02020603050405020304" pitchFamily="18" charset="0"/>
              </a:rPr>
              <a:t>Gây</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hại</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đến</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môi</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trường</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tự</a:t>
            </a:r>
            <a:r>
              <a:rPr lang="en-US" sz="4000" b="1" i="1" u="sng" dirty="0">
                <a:solidFill>
                  <a:srgbClr val="002060"/>
                </a:solidFill>
                <a:latin typeface="Times New Roman" panose="02020603050405020304" pitchFamily="18" charset="0"/>
                <a:cs typeface="Times New Roman" panose="02020603050405020304" pitchFamily="18" charset="0"/>
              </a:rPr>
              <a:t> </a:t>
            </a:r>
            <a:r>
              <a:rPr lang="en-US" sz="4000" b="1" i="1" u="sng" dirty="0" err="1">
                <a:solidFill>
                  <a:srgbClr val="002060"/>
                </a:solidFill>
                <a:latin typeface="Times New Roman" panose="02020603050405020304" pitchFamily="18" charset="0"/>
                <a:cs typeface="Times New Roman" panose="02020603050405020304" pitchFamily="18" charset="0"/>
              </a:rPr>
              <a:t>nhiên</a:t>
            </a:r>
            <a:endParaRPr lang="en-US" sz="4000" b="1" i="1" u="sng" dirty="0">
              <a:solidFill>
                <a:srgbClr val="00206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bwMode="auto">
          <a:xfrm>
            <a:off x="1714500" y="76201"/>
            <a:ext cx="53721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tabLst>
                <a:tab pos="396875" algn="l"/>
              </a:tabLst>
            </a:pPr>
            <a:r>
              <a:rPr lang="en-US" altLang="en-US" sz="4000" b="1" kern="0" dirty="0" smtClean="0">
                <a:solidFill>
                  <a:srgbClr val="000099"/>
                </a:solidFill>
                <a:effectLst>
                  <a:outerShdw blurRad="38100" dist="38100" dir="2700000" algn="tl">
                    <a:srgbClr val="C0C0C0"/>
                  </a:outerShdw>
                </a:effectLst>
                <a:latin typeface="Constantia" pitchFamily="18" charset="0"/>
              </a:rPr>
              <a:t> Tai </a:t>
            </a:r>
            <a:r>
              <a:rPr lang="en-US" altLang="en-US" sz="4000" b="1" kern="0" dirty="0" err="1" smtClean="0">
                <a:solidFill>
                  <a:srgbClr val="000099"/>
                </a:solidFill>
                <a:effectLst>
                  <a:outerShdw blurRad="38100" dist="38100" dir="2700000" algn="tl">
                    <a:srgbClr val="C0C0C0"/>
                  </a:outerShdw>
                </a:effectLst>
                <a:latin typeface="Constantia" pitchFamily="18" charset="0"/>
              </a:rPr>
              <a:t>nạn</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vũ</a:t>
            </a:r>
            <a:r>
              <a:rPr lang="en-US" altLang="en-US" sz="4000" b="1" kern="0" dirty="0" smtClean="0">
                <a:solidFill>
                  <a:srgbClr val="000099"/>
                </a:solidFill>
                <a:effectLst>
                  <a:outerShdw blurRad="38100" dist="38100" dir="2700000" algn="tl">
                    <a:srgbClr val="C0C0C0"/>
                  </a:outerShdw>
                </a:effectLst>
                <a:latin typeface="Constantia" pitchFamily="18" charset="0"/>
              </a:rPr>
              <a:t> </a:t>
            </a:r>
            <a:r>
              <a:rPr lang="en-US" altLang="en-US" sz="4000" b="1" kern="0" dirty="0" err="1" smtClean="0">
                <a:solidFill>
                  <a:srgbClr val="000099"/>
                </a:solidFill>
                <a:effectLst>
                  <a:outerShdw blurRad="38100" dist="38100" dir="2700000" algn="tl">
                    <a:srgbClr val="C0C0C0"/>
                  </a:outerShdw>
                </a:effectLst>
                <a:latin typeface="Constantia" pitchFamily="18" charset="0"/>
              </a:rPr>
              <a:t>khí</a:t>
            </a:r>
            <a:r>
              <a:rPr lang="en-US" altLang="en-US" sz="4000" b="1" kern="0" dirty="0" smtClean="0">
                <a:solidFill>
                  <a:srgbClr val="000099"/>
                </a:solidFill>
                <a:effectLst>
                  <a:outerShdw blurRad="38100" dist="38100" dir="2700000" algn="tl">
                    <a:srgbClr val="C0C0C0"/>
                  </a:outerShdw>
                </a:effectLst>
                <a:latin typeface="Constanti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5"/>
                                        </p:tgtEl>
                                        <p:attrNameLst>
                                          <p:attrName>ppt_x</p:attrName>
                                        </p:attrNameLst>
                                      </p:cBhvr>
                                      <p:tavLst>
                                        <p:tav tm="0">
                                          <p:val>
                                            <p:strVal val="ppt_x"/>
                                          </p:val>
                                        </p:tav>
                                        <p:tav tm="100000">
                                          <p:val>
                                            <p:strVal val="ppt_x"/>
                                          </p:val>
                                        </p:tav>
                                      </p:tavLst>
                                    </p:anim>
                                    <p:anim calcmode="lin" valueType="num">
                                      <p:cBhvr additive="base">
                                        <p:cTn id="39" dur="500"/>
                                        <p:tgtEl>
                                          <p:spTgt spid="5"/>
                                        </p:tgtEl>
                                        <p:attrNameLst>
                                          <p:attrName>ppt_y</p:attrName>
                                        </p:attrNameLst>
                                      </p:cBhvr>
                                      <p:tavLst>
                                        <p:tav tm="0">
                                          <p:val>
                                            <p:strVal val="ppt_y"/>
                                          </p:val>
                                        </p:tav>
                                        <p:tav tm="100000">
                                          <p:val>
                                            <p:strVal val="1+ppt_h/2"/>
                                          </p:val>
                                        </p:tav>
                                      </p:tavLst>
                                    </p:anim>
                                    <p:set>
                                      <p:cBhvr>
                                        <p:cTn id="4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52 nemb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838200"/>
            <a:ext cx="434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may bay b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3352800"/>
            <a:ext cx="434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tha b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668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3124200" y="5791200"/>
            <a:ext cx="3505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spcBef>
                <a:spcPct val="50000"/>
              </a:spcBef>
            </a:pPr>
            <a:r>
              <a:rPr lang="en-US" altLang="en-US" sz="2400" b="1" dirty="0" err="1">
                <a:solidFill>
                  <a:srgbClr val="3333FF"/>
                </a:solidFill>
                <a:latin typeface="Times New Roman" pitchFamily="18" charset="0"/>
              </a:rPr>
              <a:t>Máy</a:t>
            </a:r>
            <a:r>
              <a:rPr lang="en-US" altLang="en-US" sz="2400" b="1" dirty="0">
                <a:solidFill>
                  <a:srgbClr val="3333FF"/>
                </a:solidFill>
                <a:latin typeface="Times New Roman" pitchFamily="18" charset="0"/>
              </a:rPr>
              <a:t> bay </a:t>
            </a:r>
            <a:r>
              <a:rPr lang="en-US" altLang="en-US" sz="2400" b="1" dirty="0" err="1">
                <a:solidFill>
                  <a:srgbClr val="3333FF"/>
                </a:solidFill>
                <a:latin typeface="Times New Roman" pitchFamily="18" charset="0"/>
              </a:rPr>
              <a:t>Mỹ</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ném</a:t>
            </a:r>
            <a:r>
              <a:rPr lang="en-US" altLang="en-US" sz="2400" b="1" dirty="0">
                <a:solidFill>
                  <a:srgbClr val="3333FF"/>
                </a:solidFill>
                <a:latin typeface="Times New Roman" pitchFamily="18" charset="0"/>
              </a:rPr>
              <a:t> </a:t>
            </a:r>
            <a:r>
              <a:rPr lang="en-US" altLang="en-US" sz="2400" b="1" dirty="0" err="1">
                <a:solidFill>
                  <a:srgbClr val="3333FF"/>
                </a:solidFill>
                <a:latin typeface="Times New Roman" pitchFamily="18" charset="0"/>
              </a:rPr>
              <a:t>bom</a:t>
            </a:r>
            <a:r>
              <a:rPr lang="en-US" altLang="en-US" sz="2400" b="1" dirty="0">
                <a:solidFill>
                  <a:srgbClr val="3333FF"/>
                </a:solidFill>
                <a:latin typeface="Times New Roman" pitchFamily="18" charset="0"/>
              </a:rPr>
              <a:t> ở  </a:t>
            </a:r>
            <a:r>
              <a:rPr lang="en-US" altLang="en-US" sz="2400" b="1" dirty="0" err="1">
                <a:solidFill>
                  <a:srgbClr val="3333FF"/>
                </a:solidFill>
                <a:latin typeface="Times New Roman" pitchFamily="18" charset="0"/>
              </a:rPr>
              <a:t>Việt</a:t>
            </a:r>
            <a:r>
              <a:rPr lang="en-US" altLang="en-US" sz="2400" b="1" dirty="0">
                <a:solidFill>
                  <a:srgbClr val="3333FF"/>
                </a:solidFill>
                <a:latin typeface="Times New Roman" pitchFamily="18" charset="0"/>
              </a:rPr>
              <a:t> Nam</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82&quot;/&gt;&lt;/object&gt;&lt;object type=&quot;3&quot; unique_id=&quot;10006&quot;&gt;&lt;property id=&quot;20148&quot; value=&quot;5&quot;/&gt;&lt;property id=&quot;20300&quot; value=&quot;Slide 2 - &amp;quot;Kiểm tra bài cũ&amp;quot;&quot;/&gt;&lt;property id=&quot;20307&quot; value=&quot;317&quot;/&gt;&lt;/object&gt;&lt;object type=&quot;3&quot; unique_id=&quot;10007&quot;&gt;&lt;property id=&quot;20148&quot; value=&quot;5&quot;/&gt;&lt;property id=&quot;20300&quot; value=&quot;Slide 3&quot;/&gt;&lt;property id=&quot;20307&quot; value=&quot;283&quot;/&gt;&lt;/object&gt;&lt;object type=&quot;3&quot; unique_id=&quot;10008&quot;&gt;&lt;property id=&quot;20148&quot; value=&quot;5&quot;/&gt;&lt;property id=&quot;20300&quot; value=&quot;Slide 4&quot;/&gt;&lt;property id=&quot;20307&quot; value=&quot;287&quot;/&gt;&lt;/object&gt;&lt;object type=&quot;3&quot; unique_id=&quot;10009&quot;&gt;&lt;property id=&quot;20148&quot; value=&quot;5&quot;/&gt;&lt;property id=&quot;20300&quot; value=&quot;Slide 5&quot;/&gt;&lt;property id=&quot;20307&quot; value=&quot;351&quot;/&gt;&lt;/object&gt;&lt;object type=&quot;3&quot; unique_id=&quot;10010&quot;&gt;&lt;property id=&quot;20148&quot; value=&quot;5&quot;/&gt;&lt;property id=&quot;20300&quot; value=&quot;Slide 6&quot;/&gt;&lt;property id=&quot;20307&quot; value=&quot;352&quot;/&gt;&lt;/object&gt;&lt;object type=&quot;3&quot; unique_id=&quot;10011&quot;&gt;&lt;property id=&quot;20148&quot; value=&quot;5&quot;/&gt;&lt;property id=&quot;20300&quot; value=&quot;Slide 8&quot;/&gt;&lt;property id=&quot;20307&quot; value=&quot;353&quot;/&gt;&lt;/object&gt;&lt;object type=&quot;3&quot; unique_id=&quot;10012&quot;&gt;&lt;property id=&quot;20148&quot; value=&quot;5&quot;/&gt;&lt;property id=&quot;20300&quot; value=&quot;Slide 9&quot;/&gt;&lt;property id=&quot;20307&quot; value=&quot;355&quot;/&gt;&lt;/object&gt;&lt;object type=&quot;3&quot; unique_id=&quot;10013&quot;&gt;&lt;property id=&quot;20148&quot; value=&quot;5&quot;/&gt;&lt;property id=&quot;20300&quot; value=&quot;Slide 10&quot;/&gt;&lt;property id=&quot;20307&quot; value=&quot;288&quot;/&gt;&lt;/object&gt;&lt;object type=&quot;3&quot; unique_id=&quot;10014&quot;&gt;&lt;property id=&quot;20148&quot; value=&quot;5&quot;/&gt;&lt;property id=&quot;20300&quot; value=&quot;Slide 11&quot;/&gt;&lt;property id=&quot;20307&quot; value=&quot;368&quot;/&gt;&lt;/object&gt;&lt;object type=&quot;3&quot; unique_id=&quot;10015&quot;&gt;&lt;property id=&quot;20148&quot; value=&quot;5&quot;/&gt;&lt;property id=&quot;20300&quot; value=&quot;Slide 12&quot;/&gt;&lt;property id=&quot;20307&quot; value=&quot;369&quot;/&gt;&lt;/object&gt;&lt;object type=&quot;3&quot; unique_id=&quot;10016&quot;&gt;&lt;property id=&quot;20148&quot; value=&quot;5&quot;/&gt;&lt;property id=&quot;20300&quot; value=&quot;Slide 13&quot;/&gt;&lt;property id=&quot;20307&quot; value=&quot;370&quot;/&gt;&lt;/object&gt;&lt;object type=&quot;3&quot; unique_id=&quot;10017&quot;&gt;&lt;property id=&quot;20148&quot; value=&quot;5&quot;/&gt;&lt;property id=&quot;20300&quot; value=&quot;Slide 14&quot;/&gt;&lt;property id=&quot;20307&quot; value=&quot;371&quot;/&gt;&lt;/object&gt;&lt;object type=&quot;3&quot; unique_id=&quot;10018&quot;&gt;&lt;property id=&quot;20148&quot; value=&quot;5&quot;/&gt;&lt;property id=&quot;20300&quot; value=&quot;Slide 15&quot;/&gt;&lt;property id=&quot;20307&quot; value=&quot;367&quot;/&gt;&lt;/object&gt;&lt;object type=&quot;3&quot; unique_id=&quot;10020&quot;&gt;&lt;property id=&quot;20148&quot; value=&quot;5&quot;/&gt;&lt;property id=&quot;20300&quot; value=&quot;Slide 17&quot;/&gt;&lt;property id=&quot;20307&quot; value=&quot;374&quot;/&gt;&lt;/object&gt;&lt;object type=&quot;3&quot; unique_id=&quot;10021&quot;&gt;&lt;property id=&quot;20148&quot; value=&quot;5&quot;/&gt;&lt;property id=&quot;20300&quot; value=&quot;Slide 18&quot;/&gt;&lt;property id=&quot;20307&quot; value=&quot;362&quot;/&gt;&lt;/object&gt;&lt;object type=&quot;3&quot; unique_id=&quot;10022&quot;&gt;&lt;property id=&quot;20148&quot; value=&quot;5&quot;/&gt;&lt;property id=&quot;20300&quot; value=&quot;Slide 19&quot;/&gt;&lt;property id=&quot;20307&quot; value=&quot;363&quot;/&gt;&lt;/object&gt;&lt;object type=&quot;3&quot; unique_id=&quot;10023&quot;&gt;&lt;property id=&quot;20148&quot; value=&quot;5&quot;/&gt;&lt;property id=&quot;20300&quot; value=&quot;Slide 21&quot;/&gt;&lt;property id=&quot;20307&quot; value=&quot;318&quot;/&gt;&lt;/object&gt;&lt;object type=&quot;3&quot; unique_id=&quot;10024&quot;&gt;&lt;property id=&quot;20148&quot; value=&quot;5&quot;/&gt;&lt;property id=&quot;20300&quot; value=&quot;Slide 22&quot;/&gt;&lt;property id=&quot;20307&quot; value=&quot;328&quot;/&gt;&lt;/object&gt;&lt;object type=&quot;3&quot; unique_id=&quot;10025&quot;&gt;&lt;property id=&quot;20148&quot; value=&quot;5&quot;/&gt;&lt;property id=&quot;20300&quot; value=&quot;Slide 23 - &amp;quot;&amp;#x0D;&amp;#x0A;&amp;quot;&quot;/&gt;&lt;property id=&quot;20307&quot; value=&quot;329&quot;/&gt;&lt;/object&gt;&lt;object type=&quot;3&quot; unique_id=&quot;10026&quot;&gt;&lt;property id=&quot;20148&quot; value=&quot;5&quot;/&gt;&lt;property id=&quot;20300&quot; value=&quot;Slide 24 - &amp;quot;Có người định cưa, đục, tháo chốt bom, mìn, đạn pháo để lấy thuốc nổ, em phải làm gì lúc này?&amp;quot;&quot;/&gt;&lt;property id=&quot;20307&quot; value=&quot;330&quot;/&gt;&lt;/object&gt;&lt;object type=&quot;3&quot; unique_id=&quot;10027&quot;&gt;&lt;property id=&quot;20148&quot; value=&quot;5&quot;/&gt;&lt;property id=&quot;20300&quot; value=&quot;Slide 25&quot;/&gt;&lt;property id=&quot;20307&quot; value=&quot;331&quot;/&gt;&lt;/object&gt;&lt;object type=&quot;3&quot; unique_id=&quot;10030&quot;&gt;&lt;property id=&quot;20148&quot; value=&quot;5&quot;/&gt;&lt;property id=&quot;20300&quot; value=&quot;Slide 26 - &amp;quot;Em sẽ làm gì khi thấy có người định hút thuốc lá, nấu ăn hoặc đốt lửa gần xăng dầu?&amp;quot;&quot;/&gt;&lt;property id=&quot;20307&quot; value=&quot;334&quot;/&gt;&lt;/object&gt;&lt;object type=&quot;3&quot; unique_id=&quot;10031&quot;&gt;&lt;property id=&quot;20148&quot; value=&quot;5&quot;/&gt;&lt;property id=&quot;20300&quot; value=&quot;Slide 27&quot;/&gt;&lt;property id=&quot;20307&quot; value=&quot;335&quot;/&gt;&lt;/object&gt;&lt;object type=&quot;3&quot; unique_id=&quot;10032&quot;&gt;&lt;property id=&quot;20148&quot; value=&quot;5&quot;/&gt;&lt;property id=&quot;20300&quot; value=&quot;Slide 28&quot;/&gt;&lt;property id=&quot;20307&quot; value=&quot;336&quot;/&gt;&lt;/object&gt;&lt;object type=&quot;3&quot; unique_id=&quot;10034&quot;&gt;&lt;property id=&quot;20148&quot; value=&quot;5&quot;/&gt;&lt;property id=&quot;20300&quot; value=&quot;Slide 30 - &amp;quot;Hướng dẫn học ở nhà&amp;quot;&quot;/&gt;&lt;property id=&quot;20307&quot; value=&quot;339&quot;/&gt;&lt;/object&gt;&lt;object type=&quot;3&quot; unique_id=&quot;10035&quot;&gt;&lt;property id=&quot;20148&quot; value=&quot;5&quot;/&gt;&lt;property id=&quot;20300&quot; value=&quot;Slide 31&quot;/&gt;&lt;property id=&quot;20307&quot; value=&quot;338&quot;/&gt;&lt;/object&gt;&lt;object type=&quot;3&quot; unique_id=&quot;10792&quot;&gt;&lt;property id=&quot;20148&quot; value=&quot;5&quot;/&gt;&lt;property id=&quot;20300&quot; value=&quot;Slide 20&quot;/&gt;&lt;property id=&quot;20307&quot; value=&quot;379&quot;/&gt;&lt;/object&gt;&lt;object type=&quot;3&quot; unique_id=&quot;11133&quot;&gt;&lt;property id=&quot;20148&quot; value=&quot;5&quot;/&gt;&lt;property id=&quot;20300&quot; value=&quot;Slide 29&quot;/&gt;&lt;property id=&quot;20307&quot; value=&quot;380&quot;/&gt;&lt;/object&gt;&lt;object type=&quot;3&quot; unique_id=&quot;11134&quot;&gt;&lt;property id=&quot;20148&quot; value=&quot;5&quot;/&gt;&lt;property id=&quot;20300&quot; value=&quot;Slide 7&quot;/&gt;&lt;property id=&quot;20307&quot; value=&quot;382&quot;/&gt;&lt;/object&gt;&lt;object type=&quot;3&quot; unique_id=&quot;11269&quot;&gt;&lt;property id=&quot;20148&quot; value=&quot;5&quot;/&gt;&lt;property id=&quot;20300&quot; value=&quot;Slide 16 - &amp;quot;Tình hình cháy ở Việt Nam và Đồng Tháp&amp;quot;&quot;/&gt;&lt;property id=&quot;20307&quot; value=&quot;383&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3262</TotalTime>
  <Words>1792</Words>
  <Application>Microsoft Office PowerPoint</Application>
  <PresentationFormat>On-screen Show (4:3)</PresentationFormat>
  <Paragraphs>175</Paragraphs>
  <Slides>48</Slides>
  <Notes>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Default Design</vt:lpstr>
      <vt:lpstr>PowerPoint Presentation</vt:lpstr>
      <vt:lpstr>PowerPoint Presentation</vt:lpstr>
      <vt:lpstr>PowerPoint Presentation</vt:lpstr>
      <vt:lpstr> Tai nạn vũ khí </vt:lpstr>
      <vt:lpstr>PowerPoint Presentation</vt:lpstr>
      <vt:lpstr>PowerPoint Presentation</vt:lpstr>
      <vt:lpstr> Tai nạn vũ khí </vt:lpstr>
      <vt:lpstr>PowerPoint Presentation</vt:lpstr>
      <vt:lpstr>PowerPoint Presentation</vt:lpstr>
      <vt:lpstr>PowerPoint Presentation</vt:lpstr>
      <vt:lpstr>PowerPoint Presentation</vt:lpstr>
      <vt:lpstr>PowerPoint Presentation</vt:lpstr>
      <vt:lpstr> Tai nạn cháy nổ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vt:lpstr>
      <vt:lpstr>PowerPoint Presentation</vt:lpstr>
      <vt:lpstr>II. NỘI DUNG BÀI HỌC</vt:lpstr>
      <vt:lpstr>Cấm tàng trữ, vận chuyển, buôn bán, sử dụng trái phép các loại vũ khí, chất nổ, cháy, chất phóng xạ và chất độc hại</vt:lpstr>
      <vt:lpstr> Chỉ những cơ quan, tổ chức, cá nhân được Nhà nước giao nhiệm vụ và cho phép mới được giữ, chuyên chở và sử dụng vũ khí, chất nổ, chất cháy, chất phóng xạ và chất độc hại </vt:lpstr>
      <vt:lpstr>Cơ quan ,tổ chức, cá nhân có trách nhiệm bảo quản, chuyên chở và sử dụng vũ khí, chất nổ, chất cháy, chất phóng xạ, chất độc hại phải được huấn luyện về chuyên môn, có đủ phương tiện cần thiết và luôn tuân thủ quy định về an toàn</vt:lpstr>
      <vt:lpstr>PowerPoint Presentation</vt:lpstr>
      <vt:lpstr>PowerPoint Presentation</vt:lpstr>
      <vt:lpstr>PowerPoint Presentation</vt:lpstr>
      <vt:lpstr>PowerPoint Presentation</vt:lpstr>
      <vt:lpstr>PowerPoint Presentation</vt:lpstr>
      <vt:lpstr> </vt:lpstr>
      <vt:lpstr>Có người định cưa, đục, tháo chốt bom, mìn, đạn pháo để lấy thuốc nổ, em phải làm gì lúc này?</vt:lpstr>
      <vt:lpstr>PowerPoint Presentation</vt:lpstr>
      <vt:lpstr>Em sẽ làm gì khi thấy có người định hút thuốc lá, nấu ăn hoặc đốt lửa gần xăng dầu?</vt:lpstr>
      <vt:lpstr>PowerPoint Presentation</vt:lpstr>
      <vt:lpstr>PowerPoint Presentation</vt:lpstr>
      <vt:lpstr>Hướng dẫn học ở nhà</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vinagofa@gmail.com</cp:lastModifiedBy>
  <cp:revision>270</cp:revision>
  <dcterms:created xsi:type="dcterms:W3CDTF">2003-07-03T22:58:45Z</dcterms:created>
  <dcterms:modified xsi:type="dcterms:W3CDTF">2022-02-14T07:23:05Z</dcterms:modified>
</cp:coreProperties>
</file>